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84" r:id="rId3"/>
    <p:sldId id="271" r:id="rId4"/>
    <p:sldId id="283" r:id="rId5"/>
    <p:sldId id="286" r:id="rId6"/>
    <p:sldId id="268" r:id="rId7"/>
    <p:sldId id="269" r:id="rId8"/>
    <p:sldId id="309" r:id="rId9"/>
    <p:sldId id="270" r:id="rId10"/>
    <p:sldId id="310" r:id="rId11"/>
    <p:sldId id="272" r:id="rId12"/>
    <p:sldId id="273" r:id="rId13"/>
    <p:sldId id="274" r:id="rId14"/>
    <p:sldId id="275" r:id="rId15"/>
    <p:sldId id="287" r:id="rId16"/>
    <p:sldId id="288" r:id="rId17"/>
    <p:sldId id="291" r:id="rId18"/>
    <p:sldId id="298" r:id="rId19"/>
    <p:sldId id="290" r:id="rId20"/>
    <p:sldId id="294" r:id="rId21"/>
    <p:sldId id="279" r:id="rId22"/>
    <p:sldId id="280" r:id="rId23"/>
    <p:sldId id="319" r:id="rId24"/>
    <p:sldId id="281" r:id="rId25"/>
    <p:sldId id="318" r:id="rId26"/>
    <p:sldId id="282" r:id="rId27"/>
    <p:sldId id="320" r:id="rId28"/>
    <p:sldId id="276" r:id="rId29"/>
    <p:sldId id="295" r:id="rId30"/>
    <p:sldId id="297" r:id="rId31"/>
    <p:sldId id="303" r:id="rId32"/>
    <p:sldId id="296" r:id="rId33"/>
    <p:sldId id="306" r:id="rId34"/>
    <p:sldId id="308" r:id="rId35"/>
    <p:sldId id="304" r:id="rId36"/>
    <p:sldId id="305" r:id="rId37"/>
    <p:sldId id="311" r:id="rId38"/>
    <p:sldId id="313" r:id="rId39"/>
    <p:sldId id="314" r:id="rId40"/>
    <p:sldId id="316" r:id="rId41"/>
    <p:sldId id="315" r:id="rId42"/>
    <p:sldId id="317" r:id="rId43"/>
    <p:sldId id="267" r:id="rId44"/>
  </p:sldIdLst>
  <p:sldSz cx="24384000" cy="13716000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DX모던고딕RoundB" panose="02020600000000000000" pitchFamily="18" charset="-127"/>
      <p:regular r:id="rId47"/>
    </p:embeddedFont>
    <p:embeddedFont>
      <p:font typeface="Helvetica Neue" panose="020B0600000101010101" charset="0"/>
      <p:regular r:id="rId48"/>
      <p:bold r:id="rId49"/>
      <p:italic r:id="rId50"/>
      <p:boldItalic r:id="rId51"/>
    </p:embeddedFont>
    <p:embeddedFont>
      <p:font typeface="Helvetica Neue Light" panose="020B0600000101010101" charset="0"/>
      <p:regular r:id="rId52"/>
      <p:bold r:id="rId53"/>
      <p:italic r:id="rId54"/>
      <p:boldItalic r:id="rId55"/>
    </p:embeddedFont>
    <p:embeddedFont>
      <p:font typeface="LABBalkiri" panose="02020603020101020101" pitchFamily="18" charset="-127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hXrKN6WLTKZ2uTUtJ4DgffNdaVC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123hyomin@gmail.com" initials="k" lastIdx="2" clrIdx="0">
    <p:extLst>
      <p:ext uri="{19B8F6BF-5375-455C-9EA6-DF929625EA0E}">
        <p15:presenceInfo xmlns:p15="http://schemas.microsoft.com/office/powerpoint/2012/main" userId="7622a4767dec23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2T19:29:47.116" idx="1">
    <p:pos x="22" y="57"/>
    <p:text>할선법이 다음 할선을 어떻게 그을지 방법 찾아보다가 접음</p:text>
    <p:extLst>
      <p:ext uri="{C676402C-5697-4E1C-873F-D02D1690AC5C}">
        <p15:threadingInfo xmlns:p15="http://schemas.microsoft.com/office/powerpoint/2012/main" timeZoneBias="-540"/>
      </p:ext>
    </p:extLst>
  </p:cm>
  <p:cm authorId="1" dt="2020-05-22T23:51:29.586" idx="2">
    <p:pos x="22" y="193"/>
    <p:text>딱히 조건 없이 제일 새로운거에 이어서 할선을 그음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2T19:29:47.116" idx="1">
    <p:pos x="22" y="57"/>
    <p:text>할선법이 다음 할선을 어떻게 그을지 방법 찾아보다가 접음</p:text>
    <p:extLst>
      <p:ext uri="{C676402C-5697-4E1C-873F-D02D1690AC5C}">
        <p15:threadingInfo xmlns:p15="http://schemas.microsoft.com/office/powerpoint/2012/main" timeZoneBias="-540"/>
      </p:ext>
    </p:extLst>
  </p:cm>
  <p:cm authorId="1" dt="2020-05-22T23:51:29.586" idx="2">
    <p:pos x="22" y="193"/>
    <p:text>딱히 조건 없이 제일 새로운거에 이어서 할선을 그음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678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09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08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0882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319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741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4801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839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4774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3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053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6525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797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611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119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291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7689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511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28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679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377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1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645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865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338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32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">
  <p:cSld name="제목 및 사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사진 대체">
  <p:cSld name="제목 및 사진 대체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>
  <p:cSld name="구분점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>
  <p:cSld name="제목, 구분점 및 사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">
  <p:cSld name="섹션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전용">
  <p:cSld name="제목 전용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www.zerocho.com/category/Git/post/58045dbc146be6001542a465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cecream126/NumericalMethod_MATLA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31071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4" y="3081513"/>
            <a:ext cx="18431225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altLang="ko-KR" sz="7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 / GitHub</a:t>
            </a:r>
            <a:r>
              <a:rPr lang="ko-KR" altLang="en-US" sz="7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를 활용한 </a:t>
            </a:r>
            <a:r>
              <a:rPr lang="en-US" altLang="ko-KR" sz="7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7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교육 </a:t>
            </a:r>
            <a:r>
              <a:rPr lang="en-US" altLang="ko-KR" sz="32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feat. </a:t>
            </a:r>
            <a:r>
              <a:rPr lang="ko-KR" altLang="en-US" sz="32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수치해석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"/>
          <p:cNvCxnSpPr/>
          <p:nvPr/>
        </p:nvCxnSpPr>
        <p:spPr>
          <a:xfrm>
            <a:off x="7829527" y="5444475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517624" y="5063475"/>
            <a:ext cx="691675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ko-KR" altLang="en-US" sz="3500" dirty="0" err="1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설리번</a:t>
            </a:r>
            <a:r>
              <a:rPr lang="ko-KR" altLang="en-US" sz="3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프로젝트 </a:t>
            </a:r>
            <a:r>
              <a:rPr lang="en-US" altLang="ko-KR" sz="3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IOT </a:t>
            </a:r>
            <a:r>
              <a:rPr lang="ko-KR" altLang="en-US" sz="3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팀</a:t>
            </a:r>
            <a:r>
              <a:rPr lang="en-US" altLang="ko-KR" sz="3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</a:t>
            </a:r>
            <a:r>
              <a:rPr lang="ko-KR" altLang="en-US" sz="3500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김효민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068856" y="5063475"/>
            <a:ext cx="60828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2020/05/24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01A260-A767-444C-AC55-625ED0F9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573" y="10250740"/>
            <a:ext cx="1526552" cy="15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B45073-65C4-4217-AA83-01EF7F7B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775" y="10337425"/>
            <a:ext cx="1562042" cy="140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A8DADD-5C32-46F0-ADC1-219F98C85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" t="12080" r="3334" b="4729"/>
          <a:stretch/>
        </p:blipFill>
        <p:spPr>
          <a:xfrm>
            <a:off x="0" y="0"/>
            <a:ext cx="24337108" cy="121685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46EE47-8C6F-45C6-83D7-6244F28D5252}"/>
              </a:ext>
            </a:extLst>
          </p:cNvPr>
          <p:cNvSpPr/>
          <p:nvPr/>
        </p:nvSpPr>
        <p:spPr>
          <a:xfrm>
            <a:off x="18714427" y="2602523"/>
            <a:ext cx="1777511" cy="74295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5727A7-0354-4C55-BFD0-26DBC7109DF9}"/>
              </a:ext>
            </a:extLst>
          </p:cNvPr>
          <p:cNvSpPr/>
          <p:nvPr/>
        </p:nvSpPr>
        <p:spPr>
          <a:xfrm>
            <a:off x="20292646" y="2231048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79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894620-7078-4CED-9E16-E39342B9E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10556" r="13828" b="9722"/>
          <a:stretch/>
        </p:blipFill>
        <p:spPr>
          <a:xfrm>
            <a:off x="1733550" y="0"/>
            <a:ext cx="22231350" cy="135321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B18212-D860-4592-BE02-14C6B0673B8D}"/>
              </a:ext>
            </a:extLst>
          </p:cNvPr>
          <p:cNvSpPr/>
          <p:nvPr/>
        </p:nvSpPr>
        <p:spPr>
          <a:xfrm>
            <a:off x="19792950" y="4267200"/>
            <a:ext cx="2857500" cy="74295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4AA8F82-D9A5-49C7-85C6-AA08AB01920E}"/>
              </a:ext>
            </a:extLst>
          </p:cNvPr>
          <p:cNvSpPr/>
          <p:nvPr/>
        </p:nvSpPr>
        <p:spPr>
          <a:xfrm>
            <a:off x="22590369" y="3681046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611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BAB6A2-2111-4549-A458-275B235E4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7" t="10695" r="15079" b="16365"/>
          <a:stretch/>
        </p:blipFill>
        <p:spPr>
          <a:xfrm>
            <a:off x="289249" y="0"/>
            <a:ext cx="23479561" cy="13716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94E8CF-6D64-485E-B75F-480DC82A08A7}"/>
              </a:ext>
            </a:extLst>
          </p:cNvPr>
          <p:cNvSpPr/>
          <p:nvPr/>
        </p:nvSpPr>
        <p:spPr>
          <a:xfrm>
            <a:off x="21237251" y="7033845"/>
            <a:ext cx="1177272" cy="773723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C59D3F4-A242-4A53-ADE4-61667C00A300}"/>
              </a:ext>
            </a:extLst>
          </p:cNvPr>
          <p:cNvSpPr/>
          <p:nvPr/>
        </p:nvSpPr>
        <p:spPr>
          <a:xfrm>
            <a:off x="22317942" y="685800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97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EA4CAD-50D2-4CF5-811C-4B6B6E6C9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4"/>
          <a:stretch/>
        </p:blipFill>
        <p:spPr>
          <a:xfrm>
            <a:off x="0" y="-1"/>
            <a:ext cx="24675774" cy="130829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157E93-76AC-483A-B74A-0B64A4C48DF2}"/>
              </a:ext>
            </a:extLst>
          </p:cNvPr>
          <p:cNvSpPr/>
          <p:nvPr/>
        </p:nvSpPr>
        <p:spPr>
          <a:xfrm>
            <a:off x="9865867" y="468923"/>
            <a:ext cx="591118" cy="55098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02A9B0-C08A-4BA1-9D1F-995EC482CD6F}"/>
              </a:ext>
            </a:extLst>
          </p:cNvPr>
          <p:cNvSpPr/>
          <p:nvPr/>
        </p:nvSpPr>
        <p:spPr>
          <a:xfrm>
            <a:off x="3113373" y="744414"/>
            <a:ext cx="1575857" cy="138918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BC1E4E-D841-4E9C-810F-D6DA6DF40EEB}"/>
              </a:ext>
            </a:extLst>
          </p:cNvPr>
          <p:cNvSpPr/>
          <p:nvPr/>
        </p:nvSpPr>
        <p:spPr>
          <a:xfrm>
            <a:off x="792204" y="3839307"/>
            <a:ext cx="8070442" cy="80303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FBEE83-1F7E-4529-ADE2-D68967986EA9}"/>
              </a:ext>
            </a:extLst>
          </p:cNvPr>
          <p:cNvSpPr/>
          <p:nvPr/>
        </p:nvSpPr>
        <p:spPr>
          <a:xfrm>
            <a:off x="792204" y="8672146"/>
            <a:ext cx="1810319" cy="80303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FE7BE5-B017-421B-8E3E-442A673BE0BF}"/>
              </a:ext>
            </a:extLst>
          </p:cNvPr>
          <p:cNvSpPr/>
          <p:nvPr/>
        </p:nvSpPr>
        <p:spPr>
          <a:xfrm>
            <a:off x="10456985" y="-1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3C4A7D-365E-4279-8EBF-94E580673A1F}"/>
              </a:ext>
            </a:extLst>
          </p:cNvPr>
          <p:cNvSpPr/>
          <p:nvPr/>
        </p:nvSpPr>
        <p:spPr>
          <a:xfrm>
            <a:off x="4689230" y="1548178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FFBF83-E521-4EC2-BEC6-815849E43370}"/>
              </a:ext>
            </a:extLst>
          </p:cNvPr>
          <p:cNvSpPr/>
          <p:nvPr/>
        </p:nvSpPr>
        <p:spPr>
          <a:xfrm>
            <a:off x="8475784" y="3096357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3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E7A7625-B2A4-4FC4-A9C8-4F39495160FD}"/>
              </a:ext>
            </a:extLst>
          </p:cNvPr>
          <p:cNvSpPr/>
          <p:nvPr/>
        </p:nvSpPr>
        <p:spPr>
          <a:xfrm>
            <a:off x="2602523" y="8330712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4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45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4B972E-9B40-43A4-8D06-DD3CB9D18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78"/>
          <a:stretch/>
        </p:blipFill>
        <p:spPr>
          <a:xfrm>
            <a:off x="0" y="0"/>
            <a:ext cx="24384000" cy="129508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9817B0-2CD8-45EB-B9A9-667E27E899EA}"/>
              </a:ext>
            </a:extLst>
          </p:cNvPr>
          <p:cNvSpPr/>
          <p:nvPr/>
        </p:nvSpPr>
        <p:spPr>
          <a:xfrm>
            <a:off x="12950890" y="9405257"/>
            <a:ext cx="11433110" cy="3694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&lt;</a:t>
            </a:r>
            <a:r>
              <a:rPr lang="ko-KR" altLang="en-US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현재 상태</a:t>
            </a:r>
            <a:r>
              <a:rPr lang="en-US" altLang="ko-KR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&gt;</a:t>
            </a:r>
          </a:p>
          <a:p>
            <a:pPr algn="ctr"/>
            <a:endParaRPr lang="en-US" altLang="ko-KR" sz="40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 algn="ctr"/>
            <a:r>
              <a:rPr lang="en-US" altLang="ko-KR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Repository</a:t>
            </a:r>
            <a:r>
              <a:rPr lang="ko-KR" altLang="en-US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를 </a:t>
            </a:r>
            <a:r>
              <a:rPr lang="en-US" altLang="ko-KR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Clone </a:t>
            </a:r>
            <a:r>
              <a:rPr lang="ko-KR" altLang="en-US" sz="40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한 상태</a:t>
            </a:r>
          </a:p>
        </p:txBody>
      </p:sp>
    </p:spTree>
    <p:extLst>
      <p:ext uri="{BB962C8B-B14F-4D97-AF65-F5344CB8AC3E}">
        <p14:creationId xmlns:p14="http://schemas.microsoft.com/office/powerpoint/2010/main" val="33774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3871225" y="5582733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altLang="ko-KR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알아보기</a:t>
            </a:r>
            <a:endParaRPr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47625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이란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63B2DC8A-B19D-46E4-92D0-5BBCC48D355B}"/>
              </a:ext>
            </a:extLst>
          </p:cNvPr>
          <p:cNvSpPr txBox="1"/>
          <p:nvPr/>
        </p:nvSpPr>
        <p:spPr>
          <a:xfrm>
            <a:off x="5927065" y="4607626"/>
            <a:ext cx="17172210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60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내 맘대로 계산기</a:t>
            </a:r>
            <a:r>
              <a:rPr lang="en-US" altLang="ko-KR" sz="60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!</a:t>
            </a: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60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 = </a:t>
            </a:r>
            <a:r>
              <a:rPr lang="ko-KR" altLang="en-US" sz="60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코딩을 </a:t>
            </a:r>
            <a:r>
              <a:rPr lang="ko-KR" altLang="en-US" sz="6000" dirty="0" err="1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해야한다</a:t>
            </a:r>
            <a:r>
              <a:rPr lang="en-US" altLang="ko-KR" sz="60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81798A0-F8CD-43AC-9E55-09398468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54" y="4607626"/>
            <a:ext cx="4865491" cy="43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40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52330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30437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기본 사용법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3F2BCA79-8C72-408E-8811-B9C9F6A64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582489"/>
                  </p:ext>
                </p:extLst>
              </p:nvPr>
            </p:nvGraphicFramePr>
            <p:xfrm>
              <a:off x="1016000" y="2778372"/>
              <a:ext cx="22945970" cy="4079628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4915877">
                      <a:extLst>
                        <a:ext uri="{9D8B030D-6E8A-4147-A177-3AD203B41FA5}">
                          <a16:colId xmlns:a16="http://schemas.microsoft.com/office/drawing/2014/main" val="679552277"/>
                        </a:ext>
                      </a:extLst>
                    </a:gridCol>
                    <a:gridCol w="18030093">
                      <a:extLst>
                        <a:ext uri="{9D8B030D-6E8A-4147-A177-3AD203B41FA5}">
                          <a16:colId xmlns:a16="http://schemas.microsoft.com/office/drawing/2014/main" val="97668451"/>
                        </a:ext>
                      </a:extLst>
                    </a:gridCol>
                  </a:tblGrid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3600" dirty="0"/>
                            <a:t>명령어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3600" dirty="0"/>
                            <a:t>설명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4909132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sin(x)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사인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(sin x)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값 구하기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8875723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cos(x)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코사인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(cos x)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값 구하기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669015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exp(x)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지수함수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3600" i="1" smtClean="0">
                                      <a:latin typeface="Cambria Math" panose="02040503050406030204" pitchFamily="18" charset="0"/>
                                      <a:ea typeface="DX모던고딕RoundB" panose="02020600000000000000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3600" i="1" smtClean="0">
                                      <a:latin typeface="Cambria Math" panose="02040503050406030204" pitchFamily="18" charset="0"/>
                                      <a:ea typeface="DX모던고딕RoundB" panose="02020600000000000000" pitchFamily="18" charset="-127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sz="3600" i="1" smtClean="0">
                                      <a:latin typeface="Cambria Math" panose="02040503050406030204" pitchFamily="18" charset="0"/>
                                      <a:ea typeface="DX모던고딕RoundB" panose="02020600000000000000" pitchFamily="18" charset="-127"/>
                                    </a:rPr>
                                    <m:t>x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)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값 구하기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4064445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abs(x)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절댓값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5684674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</a:t>
                          </a:r>
                          <a:r>
                            <a:rPr lang="en-US" altLang="ko-KR" sz="3600" dirty="0" err="1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disp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값 출력해서 보여주기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79540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3F2BCA79-8C72-408E-8811-B9C9F6A64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582489"/>
                  </p:ext>
                </p:extLst>
              </p:nvPr>
            </p:nvGraphicFramePr>
            <p:xfrm>
              <a:off x="1016000" y="2778372"/>
              <a:ext cx="22945970" cy="4079628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4915877">
                      <a:extLst>
                        <a:ext uri="{9D8B030D-6E8A-4147-A177-3AD203B41FA5}">
                          <a16:colId xmlns:a16="http://schemas.microsoft.com/office/drawing/2014/main" val="679552277"/>
                        </a:ext>
                      </a:extLst>
                    </a:gridCol>
                    <a:gridCol w="18030093">
                      <a:extLst>
                        <a:ext uri="{9D8B030D-6E8A-4147-A177-3AD203B41FA5}">
                          <a16:colId xmlns:a16="http://schemas.microsoft.com/office/drawing/2014/main" val="97668451"/>
                        </a:ext>
                      </a:extLst>
                    </a:gridCol>
                  </a:tblGrid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3600" dirty="0"/>
                            <a:t>명령어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3600" dirty="0"/>
                            <a:t>설명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4909132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sin(x)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사인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(sin x)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값 구하기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8875723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cos(x)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코사인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(cos x)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값 구하기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669015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exp(x)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7316" t="-312500" r="-68" b="-226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4064445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abs(x)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절댓값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5684674"/>
                      </a:ext>
                    </a:extLst>
                  </a:tr>
                  <a:tr h="67993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</a:t>
                          </a:r>
                          <a:r>
                            <a:rPr lang="en-US" altLang="ko-KR" sz="3600" dirty="0" err="1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disp</a:t>
                          </a:r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(x)</a:t>
                          </a:r>
                          <a:endParaRPr lang="ko-KR" altLang="en-US" sz="3600" dirty="0">
                            <a:latin typeface="DX모던고딕RoundB" panose="02020600000000000000" pitchFamily="18" charset="-127"/>
                            <a:ea typeface="DX모던고딕RoundB" panose="02020600000000000000" pitchFamily="18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 x</a:t>
                          </a:r>
                          <a:r>
                            <a:rPr lang="ko-KR" altLang="en-US" sz="3600" dirty="0">
                              <a:latin typeface="DX모던고딕RoundB" panose="02020600000000000000" pitchFamily="18" charset="-127"/>
                              <a:ea typeface="DX모던고딕RoundB" panose="02020600000000000000" pitchFamily="18" charset="-127"/>
                            </a:rPr>
                            <a:t>의 값 출력해서 보여주기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79540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2C704A8-7F0E-470D-8356-026D0482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64" t="72418" r="67975" b="7492"/>
          <a:stretch/>
        </p:blipFill>
        <p:spPr>
          <a:xfrm>
            <a:off x="7136307" y="7700655"/>
            <a:ext cx="4618893" cy="5517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31BAE2-596E-4118-88F5-609725183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77" t="73586" r="69692" b="7948"/>
          <a:stretch/>
        </p:blipFill>
        <p:spPr>
          <a:xfrm>
            <a:off x="12488985" y="7715876"/>
            <a:ext cx="3681046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기본 사용법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F79E6B-E6F5-4A8F-8E7C-383EA273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6" t="23903" r="56282" b="56268"/>
          <a:stretch/>
        </p:blipFill>
        <p:spPr>
          <a:xfrm>
            <a:off x="982017" y="4891120"/>
            <a:ext cx="11875064" cy="7174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19BC7E-CFF5-4266-AEB9-3AA5D7A3D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77" t="71539" r="63205" b="7949"/>
          <a:stretch/>
        </p:blipFill>
        <p:spPr>
          <a:xfrm>
            <a:off x="14813145" y="4891120"/>
            <a:ext cx="8013896" cy="6740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1E0EA-5742-4D52-B5C3-7E0246F691A5}"/>
              </a:ext>
            </a:extLst>
          </p:cNvPr>
          <p:cNvSpPr txBox="1"/>
          <p:nvPr/>
        </p:nvSpPr>
        <p:spPr>
          <a:xfrm>
            <a:off x="9401909" y="8359853"/>
            <a:ext cx="2157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866D4E-86C2-46D6-9920-DBAB0D8FA623}"/>
              </a:ext>
            </a:extLst>
          </p:cNvPr>
          <p:cNvGrpSpPr/>
          <p:nvPr/>
        </p:nvGrpSpPr>
        <p:grpSpPr>
          <a:xfrm>
            <a:off x="982016" y="4772591"/>
            <a:ext cx="11397553" cy="8125986"/>
            <a:chOff x="1872969" y="3694068"/>
            <a:chExt cx="11397553" cy="812598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E8B6FE-46BA-4182-9D28-7BF839AE4098}"/>
                </a:ext>
              </a:extLst>
            </p:cNvPr>
            <p:cNvSpPr/>
            <p:nvPr/>
          </p:nvSpPr>
          <p:spPr>
            <a:xfrm>
              <a:off x="2368062" y="5556738"/>
              <a:ext cx="7408984" cy="4501662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045FC92-FEB4-4543-9FFC-61FDCA651DA9}"/>
                </a:ext>
              </a:extLst>
            </p:cNvPr>
            <p:cNvSpPr/>
            <p:nvPr/>
          </p:nvSpPr>
          <p:spPr>
            <a:xfrm>
              <a:off x="1872969" y="3694068"/>
              <a:ext cx="11397553" cy="7174524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AAE282-F8FB-449F-A3BF-3F186873AF56}"/>
                </a:ext>
              </a:extLst>
            </p:cNvPr>
            <p:cNvSpPr txBox="1"/>
            <p:nvPr/>
          </p:nvSpPr>
          <p:spPr>
            <a:xfrm>
              <a:off x="10129057" y="7807569"/>
              <a:ext cx="2484655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800" dirty="0" err="1">
                  <a:solidFill>
                    <a:srgbClr val="0070C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</a:rPr>
                <a:t>if~else</a:t>
              </a:r>
              <a:r>
                <a:rPr lang="en-US" altLang="ko-KR" sz="4800" dirty="0">
                  <a:solidFill>
                    <a:srgbClr val="0070C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</a:rPr>
                <a:t> </a:t>
              </a:r>
              <a:r>
                <a:rPr lang="ko-KR" altLang="en-US" sz="4800" dirty="0">
                  <a:solidFill>
                    <a:srgbClr val="0070C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</a:rPr>
                <a:t>문</a:t>
              </a:r>
              <a:endParaRPr lang="ko-KR" altLang="en-US" dirty="0">
                <a:solidFill>
                  <a:srgbClr val="0070C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EE1616-1983-4C5E-95E6-B6A6DDCE28B9}"/>
                </a:ext>
              </a:extLst>
            </p:cNvPr>
            <p:cNvSpPr txBox="1"/>
            <p:nvPr/>
          </p:nvSpPr>
          <p:spPr>
            <a:xfrm>
              <a:off x="10949672" y="11081390"/>
              <a:ext cx="2141612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4800" dirty="0">
                  <a:solidFill>
                    <a:schemeClr val="accent5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</a:rPr>
                <a:t>전체함수</a:t>
              </a:r>
              <a:endParaRPr lang="ko-KR" altLang="en-US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80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기본 사용법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F79E6B-E6F5-4A8F-8E7C-383EA273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6" t="23903" r="56282" b="56268"/>
          <a:stretch/>
        </p:blipFill>
        <p:spPr>
          <a:xfrm>
            <a:off x="982017" y="4891120"/>
            <a:ext cx="11875064" cy="7174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19BC7E-CFF5-4266-AEB9-3AA5D7A3D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77" t="71539" r="63205" b="7949"/>
          <a:stretch/>
        </p:blipFill>
        <p:spPr>
          <a:xfrm>
            <a:off x="14813145" y="4891120"/>
            <a:ext cx="8013896" cy="6740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1E0EA-5742-4D52-B5C3-7E0246F691A5}"/>
              </a:ext>
            </a:extLst>
          </p:cNvPr>
          <p:cNvSpPr txBox="1"/>
          <p:nvPr/>
        </p:nvSpPr>
        <p:spPr>
          <a:xfrm>
            <a:off x="9401909" y="8359853"/>
            <a:ext cx="2157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711BC7-64A7-4111-907E-9AC524500F43}"/>
              </a:ext>
            </a:extLst>
          </p:cNvPr>
          <p:cNvGrpSpPr/>
          <p:nvPr/>
        </p:nvGrpSpPr>
        <p:grpSpPr>
          <a:xfrm>
            <a:off x="4478216" y="3405998"/>
            <a:ext cx="8623359" cy="2419071"/>
            <a:chOff x="5369169" y="3405998"/>
            <a:chExt cx="8623359" cy="24190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4C37FE-6D92-4763-A3D3-930B7573FDFA}"/>
                </a:ext>
              </a:extLst>
            </p:cNvPr>
            <p:cNvSpPr/>
            <p:nvPr/>
          </p:nvSpPr>
          <p:spPr>
            <a:xfrm>
              <a:off x="5369169" y="4891120"/>
              <a:ext cx="2977662" cy="933949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Google Shape;108;p3">
              <a:extLst>
                <a:ext uri="{FF2B5EF4-FFF2-40B4-BE49-F238E27FC236}">
                  <a16:creationId xmlns:a16="http://schemas.microsoft.com/office/drawing/2014/main" id="{B5899FC9-1B19-45B1-82C2-F633260E2A26}"/>
                </a:ext>
              </a:extLst>
            </p:cNvPr>
            <p:cNvSpPr txBox="1"/>
            <p:nvPr/>
          </p:nvSpPr>
          <p:spPr>
            <a:xfrm>
              <a:off x="5472271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 err="1">
                  <a:solidFill>
                    <a:schemeClr val="accent5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반환값</a:t>
              </a:r>
              <a:endParaRPr lang="en-US" altLang="ko-KR" sz="4400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18" name="Google Shape;108;p3">
              <a:extLst>
                <a:ext uri="{FF2B5EF4-FFF2-40B4-BE49-F238E27FC236}">
                  <a16:creationId xmlns:a16="http://schemas.microsoft.com/office/drawing/2014/main" id="{9162C290-7F96-4C89-AB2E-B8D91D6B097F}"/>
                </a:ext>
              </a:extLst>
            </p:cNvPr>
            <p:cNvSpPr txBox="1"/>
            <p:nvPr/>
          </p:nvSpPr>
          <p:spPr>
            <a:xfrm>
              <a:off x="8599926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>
                  <a:solidFill>
                    <a:srgbClr val="00B05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함수이름</a:t>
              </a:r>
              <a:endParaRPr lang="en-US" altLang="ko-KR" sz="4400" dirty="0">
                <a:solidFill>
                  <a:srgbClr val="00B05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7540793-C90D-4A40-80D4-F16383058BBB}"/>
                </a:ext>
              </a:extLst>
            </p:cNvPr>
            <p:cNvSpPr/>
            <p:nvPr/>
          </p:nvSpPr>
          <p:spPr>
            <a:xfrm>
              <a:off x="9002896" y="4891120"/>
              <a:ext cx="2258777" cy="933949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Google Shape;108;p3">
              <a:extLst>
                <a:ext uri="{FF2B5EF4-FFF2-40B4-BE49-F238E27FC236}">
                  <a16:creationId xmlns:a16="http://schemas.microsoft.com/office/drawing/2014/main" id="{F3FC21CE-4F34-4A1D-AB46-33759AFF4C5E}"/>
                </a:ext>
              </a:extLst>
            </p:cNvPr>
            <p:cNvSpPr txBox="1"/>
            <p:nvPr/>
          </p:nvSpPr>
          <p:spPr>
            <a:xfrm>
              <a:off x="11221070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>
                  <a:solidFill>
                    <a:srgbClr val="0070C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입력변수</a:t>
              </a:r>
              <a:endParaRPr lang="en-US" altLang="ko-KR" sz="4400" dirty="0">
                <a:solidFill>
                  <a:srgbClr val="0070C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7697D8-A360-4FA5-B556-AD024B0F4275}"/>
                </a:ext>
              </a:extLst>
            </p:cNvPr>
            <p:cNvSpPr/>
            <p:nvPr/>
          </p:nvSpPr>
          <p:spPr>
            <a:xfrm>
              <a:off x="11339777" y="4891120"/>
              <a:ext cx="1273935" cy="933949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2AB6FE-676F-4E00-967C-EAFECD5F474F}"/>
              </a:ext>
            </a:extLst>
          </p:cNvPr>
          <p:cNvGrpSpPr/>
          <p:nvPr/>
        </p:nvGrpSpPr>
        <p:grpSpPr>
          <a:xfrm>
            <a:off x="15103815" y="3681584"/>
            <a:ext cx="8520257" cy="2419071"/>
            <a:chOff x="5472271" y="3405998"/>
            <a:chExt cx="8520257" cy="241907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BF961D0-97DA-4673-BA5F-2468F46EB26D}"/>
                </a:ext>
              </a:extLst>
            </p:cNvPr>
            <p:cNvSpPr/>
            <p:nvPr/>
          </p:nvSpPr>
          <p:spPr>
            <a:xfrm>
              <a:off x="6569320" y="5257706"/>
              <a:ext cx="1125846" cy="567363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Google Shape;108;p3">
              <a:extLst>
                <a:ext uri="{FF2B5EF4-FFF2-40B4-BE49-F238E27FC236}">
                  <a16:creationId xmlns:a16="http://schemas.microsoft.com/office/drawing/2014/main" id="{74A2D37B-3137-4A32-96F0-0DCB86686F23}"/>
                </a:ext>
              </a:extLst>
            </p:cNvPr>
            <p:cNvSpPr txBox="1"/>
            <p:nvPr/>
          </p:nvSpPr>
          <p:spPr>
            <a:xfrm>
              <a:off x="5472271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 err="1">
                  <a:solidFill>
                    <a:schemeClr val="accent5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반환값</a:t>
              </a:r>
              <a:endParaRPr lang="en-US" altLang="ko-KR" sz="4400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26" name="Google Shape;108;p3">
              <a:extLst>
                <a:ext uri="{FF2B5EF4-FFF2-40B4-BE49-F238E27FC236}">
                  <a16:creationId xmlns:a16="http://schemas.microsoft.com/office/drawing/2014/main" id="{FEC0F540-A6D2-463A-842D-D1420582B4E4}"/>
                </a:ext>
              </a:extLst>
            </p:cNvPr>
            <p:cNvSpPr txBox="1"/>
            <p:nvPr/>
          </p:nvSpPr>
          <p:spPr>
            <a:xfrm>
              <a:off x="8599926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>
                  <a:solidFill>
                    <a:srgbClr val="00B05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함수이름</a:t>
              </a:r>
              <a:endParaRPr lang="en-US" altLang="ko-KR" sz="4400" dirty="0">
                <a:solidFill>
                  <a:srgbClr val="00B05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F7477BA-C442-46BE-80D5-A36E5A01749C}"/>
                </a:ext>
              </a:extLst>
            </p:cNvPr>
            <p:cNvSpPr/>
            <p:nvPr/>
          </p:nvSpPr>
          <p:spPr>
            <a:xfrm>
              <a:off x="8243730" y="5257706"/>
              <a:ext cx="2007065" cy="567363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Google Shape;108;p3">
              <a:extLst>
                <a:ext uri="{FF2B5EF4-FFF2-40B4-BE49-F238E27FC236}">
                  <a16:creationId xmlns:a16="http://schemas.microsoft.com/office/drawing/2014/main" id="{DC7BD1E0-4DF4-45A1-A29E-248317A9BBA9}"/>
                </a:ext>
              </a:extLst>
            </p:cNvPr>
            <p:cNvSpPr txBox="1"/>
            <p:nvPr/>
          </p:nvSpPr>
          <p:spPr>
            <a:xfrm>
              <a:off x="11221070" y="3405998"/>
              <a:ext cx="2771458" cy="1456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400" dirty="0">
                  <a:solidFill>
                    <a:srgbClr val="0070C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입력변수</a:t>
              </a:r>
              <a:endParaRPr lang="en-US" altLang="ko-KR" sz="4400" dirty="0">
                <a:solidFill>
                  <a:srgbClr val="0070C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56BDEA-E76A-4E05-94AD-B7E50FA03D5A}"/>
                </a:ext>
              </a:extLst>
            </p:cNvPr>
            <p:cNvSpPr/>
            <p:nvPr/>
          </p:nvSpPr>
          <p:spPr>
            <a:xfrm>
              <a:off x="10292112" y="5257706"/>
              <a:ext cx="1342006" cy="567363"/>
            </a:xfrm>
            <a:prstGeom prst="rect">
              <a:avLst/>
            </a:prstGeom>
            <a:solidFill>
              <a:srgbClr val="FFD932">
                <a:alpha val="50196"/>
              </a:srgb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13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3871225" y="5582733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altLang="ko-KR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GIT/GITHUB </a:t>
            </a:r>
            <a:r>
              <a:rPr lang="ko-KR" alt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이야기</a:t>
            </a:r>
            <a:r>
              <a:rPr 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endParaRPr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76838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2615551" y="5595790"/>
            <a:ext cx="19152898" cy="176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altLang="en-US" sz="9000" i="0" u="none" strike="noStrike" cap="none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근사해를 구하는 방법 알아보기</a:t>
            </a:r>
            <a:endParaRPr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26520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1633291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62622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 구하기</a:t>
            </a: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- 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이론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979334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해를 구하는 방법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" name="Google Shape;108;p3">
            <a:extLst>
              <a:ext uri="{FF2B5EF4-FFF2-40B4-BE49-F238E27FC236}">
                <a16:creationId xmlns:a16="http://schemas.microsoft.com/office/drawing/2014/main" id="{922ED7EE-E935-4ED6-B12F-548A02B7D2AF}"/>
              </a:ext>
            </a:extLst>
          </p:cNvPr>
          <p:cNvSpPr txBox="1"/>
          <p:nvPr/>
        </p:nvSpPr>
        <p:spPr>
          <a:xfrm>
            <a:off x="1219199" y="3509398"/>
            <a:ext cx="17050139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9144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그래프 이용법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: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함수를 그래프로 그려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축과 만나는 점 찾기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  <a:p>
            <a:pPr marL="9144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시행 </a:t>
            </a:r>
            <a:r>
              <a:rPr lang="ko-KR" altLang="en-US" sz="4500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착오법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: 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임의의 수를 대입하여 조건에 맞는 값을 근으로 취함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D986AE-44A9-4E83-8C10-CC9CA3B6A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34" t="36944" r="13985" b="24861"/>
          <a:stretch/>
        </p:blipFill>
        <p:spPr>
          <a:xfrm>
            <a:off x="1057641" y="5617096"/>
            <a:ext cx="7919503" cy="6016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F701E6-33F5-4323-9C28-6D2F06F26BC3}"/>
              </a:ext>
            </a:extLst>
          </p:cNvPr>
          <p:cNvSpPr txBox="1"/>
          <p:nvPr/>
        </p:nvSpPr>
        <p:spPr>
          <a:xfrm>
            <a:off x="8977144" y="6211163"/>
            <a:ext cx="6400791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800" dirty="0" err="1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xlog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(x)=1 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의 근 찾기</a:t>
            </a:r>
            <a:endParaRPr lang="en-US" altLang="ko-KR" sz="48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endParaRPr lang="en-US" altLang="ko-KR" sz="48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log(x)=1/x  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그래프로 변환</a:t>
            </a:r>
            <a:endParaRPr lang="ko-KR" altLang="en-US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07EF7A-CBAA-4B6D-99C5-F239CB86C00E}"/>
              </a:ext>
            </a:extLst>
          </p:cNvPr>
          <p:cNvCxnSpPr/>
          <p:nvPr/>
        </p:nvCxnSpPr>
        <p:spPr>
          <a:xfrm>
            <a:off x="15824718" y="5617096"/>
            <a:ext cx="0" cy="620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413ABD3-565F-42D3-9165-310253CF8B3A}"/>
              </a:ext>
            </a:extLst>
          </p:cNvPr>
          <p:cNvSpPr txBox="1"/>
          <p:nvPr/>
        </p:nvSpPr>
        <p:spPr>
          <a:xfrm>
            <a:off x="17085464" y="5987695"/>
            <a:ext cx="5129609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800" dirty="0" err="1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xlog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(x)=1 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의 근 찾기</a:t>
            </a:r>
            <a:endParaRPr lang="en-US" altLang="ko-KR" sz="48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endParaRPr lang="en-US" altLang="ko-KR" sz="48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x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에 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 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대입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..</a:t>
            </a:r>
          </a:p>
          <a:p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x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에 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 </a:t>
            </a:r>
            <a:r>
              <a:rPr lang="ko-KR" altLang="en-US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대입</a:t>
            </a: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..</a:t>
            </a:r>
            <a:endParaRPr lang="ko-KR" altLang="en-US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6854F-D007-402A-9762-AC5A81F97B05}"/>
              </a:ext>
            </a:extLst>
          </p:cNvPr>
          <p:cNvSpPr txBox="1"/>
          <p:nvPr/>
        </p:nvSpPr>
        <p:spPr>
          <a:xfrm>
            <a:off x="10138458" y="10422235"/>
            <a:ext cx="421108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&lt; </a:t>
            </a:r>
            <a:r>
              <a:rPr lang="ko-KR" altLang="en-US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그래프 이용법 </a:t>
            </a:r>
            <a:r>
              <a:rPr lang="en-US" altLang="ko-KR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&gt;</a:t>
            </a:r>
            <a:endParaRPr lang="ko-KR" altLang="en-US" dirty="0">
              <a:solidFill>
                <a:schemeClr val="accent1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2F2FE-1D4D-4B76-B3AB-98E5F0BEB566}"/>
              </a:ext>
            </a:extLst>
          </p:cNvPr>
          <p:cNvSpPr txBox="1"/>
          <p:nvPr/>
        </p:nvSpPr>
        <p:spPr>
          <a:xfrm>
            <a:off x="18107711" y="10422235"/>
            <a:ext cx="371415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&lt; </a:t>
            </a:r>
            <a:r>
              <a:rPr lang="ko-KR" altLang="en-US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시행 </a:t>
            </a:r>
            <a:r>
              <a:rPr lang="ko-KR" altLang="en-US" sz="4800" dirty="0" err="1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착오법</a:t>
            </a:r>
            <a:r>
              <a:rPr lang="ko-KR" altLang="en-US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 </a:t>
            </a:r>
            <a:r>
              <a:rPr lang="en-US" altLang="ko-KR" sz="48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&gt;</a:t>
            </a:r>
            <a:endParaRPr lang="ko-KR" altLang="en-US" dirty="0">
              <a:solidFill>
                <a:schemeClr val="accent1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24A5A3-EDC0-472A-B756-C3CFA4C4F282}"/>
              </a:ext>
            </a:extLst>
          </p:cNvPr>
          <p:cNvGrpSpPr/>
          <p:nvPr/>
        </p:nvGrpSpPr>
        <p:grpSpPr>
          <a:xfrm>
            <a:off x="1057641" y="11823791"/>
            <a:ext cx="22268716" cy="1479885"/>
            <a:chOff x="1057641" y="11823791"/>
            <a:chExt cx="22268716" cy="14798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66282F-9640-4D57-89B7-100AA5CE3E29}"/>
                </a:ext>
              </a:extLst>
            </p:cNvPr>
            <p:cNvSpPr txBox="1"/>
            <p:nvPr/>
          </p:nvSpPr>
          <p:spPr>
            <a:xfrm>
              <a:off x="9095312" y="12253139"/>
              <a:ext cx="6729406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4800" dirty="0">
                  <a:solidFill>
                    <a:srgbClr val="FF0000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</a:rPr>
                <a:t>비효율적이고 부정확한 방법</a:t>
              </a:r>
              <a:endParaRPr lang="ko-KR" altLang="en-US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EF30FC-A16E-4708-BEA5-209FE7C701D9}"/>
                </a:ext>
              </a:extLst>
            </p:cNvPr>
            <p:cNvSpPr/>
            <p:nvPr/>
          </p:nvSpPr>
          <p:spPr>
            <a:xfrm>
              <a:off x="1057641" y="11823791"/>
              <a:ext cx="22268716" cy="14798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1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62622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 구하기</a:t>
            </a: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- 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이론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979334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해를 구하는 방법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–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이분법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(Bisection Method)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" name="Google Shape;108;p3">
            <a:extLst>
              <a:ext uri="{FF2B5EF4-FFF2-40B4-BE49-F238E27FC236}">
                <a16:creationId xmlns:a16="http://schemas.microsoft.com/office/drawing/2014/main" id="{922ED7EE-E935-4ED6-B12F-548A02B7D2AF}"/>
              </a:ext>
            </a:extLst>
          </p:cNvPr>
          <p:cNvSpPr txBox="1"/>
          <p:nvPr/>
        </p:nvSpPr>
        <p:spPr>
          <a:xfrm>
            <a:off x="1219199" y="3509398"/>
            <a:ext cx="21715446" cy="82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함수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f(x)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가 구간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(x1, x2)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에서 연속이고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f(x1)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과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f(x2)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의 부호가 서로 반대이면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x1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과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x2</a:t>
            </a:r>
            <a:r>
              <a:rPr lang="ko-KR" altLang="en-US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사이에 적어도 </a:t>
            </a:r>
            <a:r>
              <a:rPr lang="en-US" altLang="ko-KR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1</a:t>
            </a:r>
            <a:r>
              <a:rPr lang="ko-KR" altLang="en-US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개의 근이 존재</a:t>
            </a:r>
            <a:endParaRPr lang="en-US" altLang="ko-KR" sz="36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182716-E563-44BA-9417-BDA067741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05" t="17448" r="13708" b="32494"/>
          <a:stretch/>
        </p:blipFill>
        <p:spPr>
          <a:xfrm>
            <a:off x="690464" y="5010036"/>
            <a:ext cx="9255739" cy="75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2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977114C-6B06-4382-8956-9785B36EDC4E}"/>
              </a:ext>
            </a:extLst>
          </p:cNvPr>
          <p:cNvGrpSpPr/>
          <p:nvPr/>
        </p:nvGrpSpPr>
        <p:grpSpPr>
          <a:xfrm>
            <a:off x="1664677" y="539262"/>
            <a:ext cx="18959032" cy="13176738"/>
            <a:chOff x="0" y="0"/>
            <a:chExt cx="18959032" cy="131767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0767D56-660F-42B1-A016-B21532496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26" t="13192" r="11282" b="5213"/>
            <a:stretch/>
          </p:blipFill>
          <p:spPr>
            <a:xfrm>
              <a:off x="0" y="0"/>
              <a:ext cx="18874154" cy="1115007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DF5B83-F5B9-4BEA-8A62-1934D35FE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82" t="56724" r="11154" b="28006"/>
            <a:stretch/>
          </p:blipFill>
          <p:spPr>
            <a:xfrm>
              <a:off x="23448" y="11079740"/>
              <a:ext cx="18935584" cy="2096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155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62622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 구하기</a:t>
            </a: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- 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이론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979334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해를 구하는 방법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– Newton-Raphson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법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" name="Google Shape;108;p3">
            <a:extLst>
              <a:ext uri="{FF2B5EF4-FFF2-40B4-BE49-F238E27FC236}">
                <a16:creationId xmlns:a16="http://schemas.microsoft.com/office/drawing/2014/main" id="{922ED7EE-E935-4ED6-B12F-548A02B7D2AF}"/>
              </a:ext>
            </a:extLst>
          </p:cNvPr>
          <p:cNvSpPr txBox="1"/>
          <p:nvPr/>
        </p:nvSpPr>
        <p:spPr>
          <a:xfrm>
            <a:off x="1219199" y="3380688"/>
            <a:ext cx="21715446" cy="82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초기값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x0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가 주어졌을 때 점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(x</a:t>
            </a:r>
            <a:r>
              <a:rPr lang="en-US" altLang="ko-KR" sz="2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0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f(x</a:t>
            </a:r>
            <a:r>
              <a:rPr lang="en-US" altLang="ko-KR" sz="2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0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)) 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접하는 접선을 구하고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 접선이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축과 만나는 점이 새로운 근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가 됨</a:t>
            </a:r>
            <a:endParaRPr lang="en-US" altLang="ko-KR" sz="36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388E1A-011E-430B-9BAC-8717C6F39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4" t="25447" r="47075" b="32132"/>
          <a:stretch/>
        </p:blipFill>
        <p:spPr>
          <a:xfrm>
            <a:off x="808652" y="5556301"/>
            <a:ext cx="9593152" cy="7032500"/>
          </a:xfrm>
          <a:prstGeom prst="rect">
            <a:avLst/>
          </a:prstGeom>
        </p:spPr>
      </p:pic>
      <p:sp>
        <p:nvSpPr>
          <p:cNvPr id="8" name="Google Shape;108;p3">
            <a:extLst>
              <a:ext uri="{FF2B5EF4-FFF2-40B4-BE49-F238E27FC236}">
                <a16:creationId xmlns:a16="http://schemas.microsoft.com/office/drawing/2014/main" id="{CD408422-605B-4D94-8329-890D9A0BC80F}"/>
              </a:ext>
            </a:extLst>
          </p:cNvPr>
          <p:cNvSpPr txBox="1"/>
          <p:nvPr/>
        </p:nvSpPr>
        <p:spPr>
          <a:xfrm>
            <a:off x="1219199" y="4281331"/>
            <a:ext cx="21715446" cy="82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가장 효율적인</a:t>
            </a:r>
            <a:r>
              <a:rPr lang="en-US" altLang="ko-KR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ko-KR" altLang="en-US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방법이지만 </a:t>
            </a:r>
            <a:r>
              <a:rPr lang="ko-KR" altLang="en-US" sz="3600" i="0" u="none" strike="noStrike" cap="none" dirty="0" err="1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미분값을</a:t>
            </a:r>
            <a:r>
              <a:rPr lang="ko-KR" altLang="en-US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구하기 어려울 때는 사용하기 어렵다는 단점</a:t>
            </a:r>
            <a:r>
              <a:rPr lang="en-US" altLang="ko-KR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491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C9AA71-8C9A-48BF-8404-EDC5FD1A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13192" r="14231" b="12507"/>
          <a:stretch/>
        </p:blipFill>
        <p:spPr>
          <a:xfrm>
            <a:off x="0" y="0"/>
            <a:ext cx="24985257" cy="140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2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62622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 구하기</a:t>
            </a: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- 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이론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979334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해를 구하는 방법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– </a:t>
            </a:r>
            <a:r>
              <a:rPr lang="ko-KR" altLang="en-US" sz="6000" b="1" i="0" u="none" strike="noStrike" cap="none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할선법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(Secant Method)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" name="Google Shape;108;p3">
            <a:extLst>
              <a:ext uri="{FF2B5EF4-FFF2-40B4-BE49-F238E27FC236}">
                <a16:creationId xmlns:a16="http://schemas.microsoft.com/office/drawing/2014/main" id="{922ED7EE-E935-4ED6-B12F-548A02B7D2AF}"/>
              </a:ext>
            </a:extLst>
          </p:cNvPr>
          <p:cNvSpPr txBox="1"/>
          <p:nvPr/>
        </p:nvSpPr>
        <p:spPr>
          <a:xfrm>
            <a:off x="1219199" y="3380688"/>
            <a:ext cx="21715446" cy="154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임의의 두 초기값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x0, x1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 주어지면 두 점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(x0, f(x0))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과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(x1, f(x1))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을 지나면서 기울기가                  인 </a:t>
            </a:r>
            <a:r>
              <a:rPr lang="ko-KR" altLang="en-US" sz="3600" i="0" u="none" strike="noStrike" cap="none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할선을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그어서</a:t>
            </a:r>
            <a:endParaRPr lang="en-US" altLang="ko-KR" sz="36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 직선이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축과 만나는 점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x2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를 새로운 해로 취함 </a:t>
            </a:r>
            <a:endParaRPr lang="en-US" altLang="ko-KR" sz="36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8" name="Google Shape;108;p3">
            <a:extLst>
              <a:ext uri="{FF2B5EF4-FFF2-40B4-BE49-F238E27FC236}">
                <a16:creationId xmlns:a16="http://schemas.microsoft.com/office/drawing/2014/main" id="{CD408422-605B-4D94-8329-890D9A0BC80F}"/>
              </a:ext>
            </a:extLst>
          </p:cNvPr>
          <p:cNvSpPr txBox="1"/>
          <p:nvPr/>
        </p:nvSpPr>
        <p:spPr>
          <a:xfrm>
            <a:off x="1517779" y="5002428"/>
            <a:ext cx="21715446" cy="82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Newton-Raphson</a:t>
            </a:r>
            <a:r>
              <a:rPr lang="ko-KR" altLang="en-US" sz="36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의 단점을 보완하여 방정식의 미분을 구하지 못할 때도 적용 가능</a:t>
            </a:r>
            <a:endParaRPr lang="en-US" altLang="ko-KR" sz="3600" i="0" u="none" strike="noStrike" cap="none" dirty="0">
              <a:solidFill>
                <a:srgbClr val="FF0000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2050" name="Picture 2" descr="Secant Method">
            <a:extLst>
              <a:ext uri="{FF2B5EF4-FFF2-40B4-BE49-F238E27FC236}">
                <a16:creationId xmlns:a16="http://schemas.microsoft.com/office/drawing/2014/main" id="{FA2B846D-FBB2-4497-8EB3-607E8ED20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25" y="6134021"/>
            <a:ext cx="8094995" cy="726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4F3959-765E-4C59-8C2A-5472AD4E4E1D}"/>
                  </a:ext>
                </a:extLst>
              </p:cNvPr>
              <p:cNvSpPr txBox="1"/>
              <p:nvPr/>
            </p:nvSpPr>
            <p:spPr>
              <a:xfrm>
                <a:off x="16981714" y="3265463"/>
                <a:ext cx="2743200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1)−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0)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4F3959-765E-4C59-8C2A-5472AD4E4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714" y="3265463"/>
                <a:ext cx="2743200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26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0E4E399-99EF-4B85-8EC4-67F57AD2376A}"/>
              </a:ext>
            </a:extLst>
          </p:cNvPr>
          <p:cNvGrpSpPr/>
          <p:nvPr/>
        </p:nvGrpSpPr>
        <p:grpSpPr>
          <a:xfrm>
            <a:off x="2967180" y="514994"/>
            <a:ext cx="18449639" cy="12686011"/>
            <a:chOff x="-162883" y="0"/>
            <a:chExt cx="18449639" cy="126860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1E15A79-7305-499D-9978-1D5C550AA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410" t="13647" r="11667" b="5669"/>
            <a:stretch/>
          </p:blipFill>
          <p:spPr>
            <a:xfrm>
              <a:off x="-1" y="0"/>
              <a:ext cx="18123877" cy="1069308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CED0283-104C-4B42-B905-25C8E38D0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69" t="69715" r="10898" b="15242"/>
            <a:stretch/>
          </p:blipFill>
          <p:spPr>
            <a:xfrm>
              <a:off x="-162883" y="10693088"/>
              <a:ext cx="18449639" cy="1992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46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8F93B2-AA6C-4058-8071-AF50B4B9C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7"/>
          <a:stretch/>
        </p:blipFill>
        <p:spPr>
          <a:xfrm>
            <a:off x="0" y="-55983"/>
            <a:ext cx="24384000" cy="130360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4C79423-D44E-41A3-9FAB-503B30275B27}"/>
              </a:ext>
            </a:extLst>
          </p:cNvPr>
          <p:cNvSpPr/>
          <p:nvPr/>
        </p:nvSpPr>
        <p:spPr>
          <a:xfrm>
            <a:off x="-1" y="2372368"/>
            <a:ext cx="3153747" cy="48279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464B233-07DE-4A80-B9A9-821F6609126F}"/>
              </a:ext>
            </a:extLst>
          </p:cNvPr>
          <p:cNvSpPr/>
          <p:nvPr/>
        </p:nvSpPr>
        <p:spPr>
          <a:xfrm>
            <a:off x="3153746" y="2242292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902A2E-D324-490C-85CB-5BE39F7FEE8E}"/>
              </a:ext>
            </a:extLst>
          </p:cNvPr>
          <p:cNvSpPr/>
          <p:nvPr/>
        </p:nvSpPr>
        <p:spPr>
          <a:xfrm>
            <a:off x="12338179" y="6691244"/>
            <a:ext cx="3153747" cy="48279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436C5FC-4C53-42B0-BE11-F05B4322043B}"/>
              </a:ext>
            </a:extLst>
          </p:cNvPr>
          <p:cNvSpPr/>
          <p:nvPr/>
        </p:nvSpPr>
        <p:spPr>
          <a:xfrm>
            <a:off x="15342636" y="6146556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534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3871225" y="5582733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altLang="ko-KR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MATLAB </a:t>
            </a:r>
            <a:r>
              <a:rPr lang="ko-KR" alt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코드 살펴보기</a:t>
            </a:r>
            <a:endParaRPr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6275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 / 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 / GITHUB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대해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3BBFE0-1F3F-4079-B23B-C8D455856995}"/>
              </a:ext>
            </a:extLst>
          </p:cNvPr>
          <p:cNvGrpSpPr/>
          <p:nvPr/>
        </p:nvGrpSpPr>
        <p:grpSpPr>
          <a:xfrm>
            <a:off x="819406" y="4246692"/>
            <a:ext cx="10141684" cy="6984198"/>
            <a:chOff x="7121158" y="3543786"/>
            <a:chExt cx="10141684" cy="698419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B07239B-6FB5-410F-B08C-B37EFB76C9FB}"/>
                </a:ext>
              </a:extLst>
            </p:cNvPr>
            <p:cNvGrpSpPr/>
            <p:nvPr/>
          </p:nvGrpSpPr>
          <p:grpSpPr>
            <a:xfrm>
              <a:off x="7121158" y="3543786"/>
              <a:ext cx="10141684" cy="6984198"/>
              <a:chOff x="5881684" y="2934186"/>
              <a:chExt cx="10141684" cy="698419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E81BC13-DF22-4BC7-A0A2-6745529131E9}"/>
                  </a:ext>
                </a:extLst>
              </p:cNvPr>
              <p:cNvGrpSpPr/>
              <p:nvPr/>
            </p:nvGrpSpPr>
            <p:grpSpPr>
              <a:xfrm>
                <a:off x="10179225" y="2934186"/>
                <a:ext cx="1995817" cy="2036398"/>
                <a:chOff x="10500983" y="3450002"/>
                <a:chExt cx="2508433" cy="2508433"/>
              </a:xfrm>
            </p:grpSpPr>
            <p:pic>
              <p:nvPicPr>
                <p:cNvPr id="3" name="그림 2" descr="시계, 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08030BB6-F043-4C6A-9B28-E9E24E79B6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00983" y="3450002"/>
                  <a:ext cx="2508433" cy="2508433"/>
                </a:xfrm>
                <a:prstGeom prst="rect">
                  <a:avLst/>
                </a:prstGeom>
              </p:spPr>
            </p:pic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B4D02838-0F13-438D-9C90-3BAE5A81BC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91923" y="3916135"/>
                  <a:ext cx="1526552" cy="1576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" name="그림 5" descr="빗이(가) 표시된 사진&#10;&#10;자동 생성된 설명">
                <a:extLst>
                  <a:ext uri="{FF2B5EF4-FFF2-40B4-BE49-F238E27FC236}">
                    <a16:creationId xmlns:a16="http://schemas.microsoft.com/office/drawing/2014/main" id="{74557A23-A0DF-4F3A-ADD2-A0DCAB1ED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97844" y="5461990"/>
                <a:ext cx="794517" cy="794517"/>
              </a:xfrm>
              <a:prstGeom prst="rect">
                <a:avLst/>
              </a:prstGeom>
            </p:spPr>
          </p:pic>
          <p:pic>
            <p:nvPicPr>
              <p:cNvPr id="17" name="그림 16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8A57AAB7-C687-4883-8404-4471C098E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1684" y="7666892"/>
                <a:ext cx="2251492" cy="2251492"/>
              </a:xfrm>
              <a:prstGeom prst="rect">
                <a:avLst/>
              </a:prstGeom>
            </p:spPr>
          </p:pic>
          <p:pic>
            <p:nvPicPr>
              <p:cNvPr id="18" name="그림 17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279A2873-B0FA-49F5-8152-7B1E81288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20492" y="7666892"/>
                <a:ext cx="2251492" cy="2251492"/>
              </a:xfrm>
              <a:prstGeom prst="rect">
                <a:avLst/>
              </a:prstGeom>
            </p:spPr>
          </p:pic>
          <p:pic>
            <p:nvPicPr>
              <p:cNvPr id="19" name="그림 18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F50EA8DB-D988-492F-AFF2-06236ADD5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71876" y="7666892"/>
                <a:ext cx="2251492" cy="2251492"/>
              </a:xfrm>
              <a:prstGeom prst="rect">
                <a:avLst/>
              </a:prstGeom>
            </p:spPr>
          </p:pic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BE1E0A0B-7FF3-4304-BCD4-E6DED8046FFE}"/>
                  </a:ext>
                </a:extLst>
              </p:cNvPr>
              <p:cNvCxnSpPr>
                <a:stCxn id="17" idx="0"/>
                <a:endCxn id="3" idx="2"/>
              </p:cNvCxnSpPr>
              <p:nvPr/>
            </p:nvCxnSpPr>
            <p:spPr>
              <a:xfrm flipV="1">
                <a:off x="7007430" y="4970584"/>
                <a:ext cx="4169704" cy="2696308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78638F42-74D9-4CD1-A300-E5BFE7A7F6BA}"/>
                  </a:ext>
                </a:extLst>
              </p:cNvPr>
              <p:cNvCxnSpPr>
                <a:cxnSpLocks/>
                <a:endCxn id="3" idx="2"/>
              </p:cNvCxnSpPr>
              <p:nvPr/>
            </p:nvCxnSpPr>
            <p:spPr>
              <a:xfrm flipV="1">
                <a:off x="11177134" y="4970584"/>
                <a:ext cx="0" cy="2696308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ED3A4E40-EF4F-4347-8969-660CAE73632D}"/>
                  </a:ext>
                </a:extLst>
              </p:cNvPr>
              <p:cNvCxnSpPr>
                <a:cxnSpLocks/>
                <a:stCxn id="19" idx="0"/>
              </p:cNvCxnSpPr>
              <p:nvPr/>
            </p:nvCxnSpPr>
            <p:spPr>
              <a:xfrm flipH="1" flipV="1">
                <a:off x="11177134" y="4970581"/>
                <a:ext cx="3720488" cy="2696311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29" name="그림 28" descr="빗이(가) 표시된 사진&#10;&#10;자동 생성된 설명">
                <a:extLst>
                  <a:ext uri="{FF2B5EF4-FFF2-40B4-BE49-F238E27FC236}">
                    <a16:creationId xmlns:a16="http://schemas.microsoft.com/office/drawing/2014/main" id="{ED20C9D5-9627-4931-B6E8-F906E1E01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01309" y="6076532"/>
                <a:ext cx="794517" cy="794517"/>
              </a:xfrm>
              <a:prstGeom prst="rect">
                <a:avLst/>
              </a:prstGeom>
            </p:spPr>
          </p:pic>
          <p:pic>
            <p:nvPicPr>
              <p:cNvPr id="30" name="그림 29" descr="빗이(가) 표시된 사진&#10;&#10;자동 생성된 설명">
                <a:extLst>
                  <a:ext uri="{FF2B5EF4-FFF2-40B4-BE49-F238E27FC236}">
                    <a16:creationId xmlns:a16="http://schemas.microsoft.com/office/drawing/2014/main" id="{A2F9AC13-C81C-4E25-B521-9779CED77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26575" y="5524219"/>
                <a:ext cx="794517" cy="794517"/>
              </a:xfrm>
              <a:prstGeom prst="rect">
                <a:avLst/>
              </a:prstGeom>
            </p:spPr>
          </p:pic>
        </p:grpSp>
        <p:pic>
          <p:nvPicPr>
            <p:cNvPr id="1026" name="Picture 2" descr="git cherry-pick: 다른 브랜치의 일부 커밋만 반영하고 싶을 때 ...">
              <a:extLst>
                <a:ext uri="{FF2B5EF4-FFF2-40B4-BE49-F238E27FC236}">
                  <a16:creationId xmlns:a16="http://schemas.microsoft.com/office/drawing/2014/main" id="{8AA6DBEF-B62A-478D-B438-E1AA65E20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1502" y="8778097"/>
              <a:ext cx="1137019" cy="4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git cherry-pick: 다른 브랜치의 일부 커밋만 반영하고 싶을 때 ...">
              <a:extLst>
                <a:ext uri="{FF2B5EF4-FFF2-40B4-BE49-F238E27FC236}">
                  <a16:creationId xmlns:a16="http://schemas.microsoft.com/office/drawing/2014/main" id="{23DA9C4E-19F1-4F01-A137-F42FCDDFC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3510" y="8773379"/>
              <a:ext cx="1137019" cy="4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it cherry-pick: 다른 브랜치의 일부 커밋만 반영하고 싶을 때 ...">
              <a:extLst>
                <a:ext uri="{FF2B5EF4-FFF2-40B4-BE49-F238E27FC236}">
                  <a16:creationId xmlns:a16="http://schemas.microsoft.com/office/drawing/2014/main" id="{6D40B9AD-D3E5-403A-BFFC-C30B484B1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7458" y="8773379"/>
              <a:ext cx="1137019" cy="4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E77D83-738D-4A68-9C02-8995C599B8D9}"/>
              </a:ext>
            </a:extLst>
          </p:cNvPr>
          <p:cNvGrpSpPr/>
          <p:nvPr/>
        </p:nvGrpSpPr>
        <p:grpSpPr>
          <a:xfrm>
            <a:off x="11863274" y="4829908"/>
            <a:ext cx="12520726" cy="3183861"/>
            <a:chOff x="14817968" y="5090198"/>
            <a:chExt cx="12520726" cy="3183861"/>
          </a:xfrm>
        </p:grpSpPr>
        <p:sp>
          <p:nvSpPr>
            <p:cNvPr id="38" name="Google Shape;108;p3">
              <a:extLst>
                <a:ext uri="{FF2B5EF4-FFF2-40B4-BE49-F238E27FC236}">
                  <a16:creationId xmlns:a16="http://schemas.microsoft.com/office/drawing/2014/main" id="{3BFA1015-4D48-477B-BD8E-E2AB5220D92F}"/>
                </a:ext>
              </a:extLst>
            </p:cNvPr>
            <p:cNvSpPr txBox="1"/>
            <p:nvPr/>
          </p:nvSpPr>
          <p:spPr>
            <a:xfrm>
              <a:off x="14817968" y="5090198"/>
              <a:ext cx="10363200" cy="1002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en-US" altLang="ko-KR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GITHUB : </a:t>
              </a:r>
              <a:r>
                <a:rPr lang="ko-KR" altLang="en-US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파일들을 저장해 놓는 서버</a:t>
              </a:r>
              <a:endParaRPr lang="ko-KR" altLang="en-US" dirty="0">
                <a:solidFill>
                  <a:schemeClr val="tx2">
                    <a:lumMod val="90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  <p:sp>
          <p:nvSpPr>
            <p:cNvPr id="39" name="Google Shape;108;p3">
              <a:extLst>
                <a:ext uri="{FF2B5EF4-FFF2-40B4-BE49-F238E27FC236}">
                  <a16:creationId xmlns:a16="http://schemas.microsoft.com/office/drawing/2014/main" id="{0B9C6C2F-B4BA-4EEC-B2F1-E051C5A813C9}"/>
                </a:ext>
              </a:extLst>
            </p:cNvPr>
            <p:cNvSpPr txBox="1"/>
            <p:nvPr/>
          </p:nvSpPr>
          <p:spPr>
            <a:xfrm>
              <a:off x="14817968" y="6370974"/>
              <a:ext cx="12520726" cy="1903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en-US" altLang="ko-KR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GIT : GITHUB</a:t>
              </a:r>
              <a:r>
                <a:rPr lang="ko-KR" altLang="en-US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를 효율적으로 사용하기 위한 프로그램</a:t>
              </a:r>
              <a:r>
                <a:rPr lang="en-US" altLang="ko-KR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 </a:t>
              </a:r>
            </a:p>
            <a:p>
              <a:pPr marL="0" marR="0" lvl="0" indent="0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ko-KR" altLang="en-US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       버전 관리 시스템</a:t>
              </a:r>
              <a:endParaRPr lang="ko-KR" altLang="en-US" dirty="0">
                <a:solidFill>
                  <a:schemeClr val="tx2">
                    <a:lumMod val="90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803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1872342" y="5146168"/>
            <a:ext cx="20639315" cy="1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예제 </a:t>
            </a:r>
            <a:r>
              <a:rPr lang="ko-KR" altLang="en-US" sz="7200" i="0" u="none" strike="noStrike" cap="none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풀어보기</a:t>
            </a:r>
            <a:endParaRPr sz="1050"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075784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486B8A-9CEF-4E78-9021-B774713CD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8"/>
          <a:stretch/>
        </p:blipFill>
        <p:spPr>
          <a:xfrm>
            <a:off x="0" y="0"/>
            <a:ext cx="24384000" cy="130126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19E663-2CFE-4C84-BA21-8BEEB6EC28DE}"/>
              </a:ext>
            </a:extLst>
          </p:cNvPr>
          <p:cNvSpPr/>
          <p:nvPr/>
        </p:nvSpPr>
        <p:spPr>
          <a:xfrm>
            <a:off x="3363073" y="10650121"/>
            <a:ext cx="10540495" cy="41646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23169FB-8344-45B4-8BB0-B4ED42A33167}"/>
              </a:ext>
            </a:extLst>
          </p:cNvPr>
          <p:cNvSpPr/>
          <p:nvPr/>
        </p:nvSpPr>
        <p:spPr>
          <a:xfrm>
            <a:off x="2976211" y="9907171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969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62622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방정식의 근사 해 구하기</a:t>
            </a: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- </a:t>
            </a:r>
            <a:r>
              <a:rPr lang="ko-KR" alt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실전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199" y="1908264"/>
            <a:ext cx="1979334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예제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9" name="Google Shape;108;p3">
            <a:extLst>
              <a:ext uri="{FF2B5EF4-FFF2-40B4-BE49-F238E27FC236}">
                <a16:creationId xmlns:a16="http://schemas.microsoft.com/office/drawing/2014/main" id="{922ED7EE-E935-4ED6-B12F-548A02B7D2AF}"/>
              </a:ext>
            </a:extLst>
          </p:cNvPr>
          <p:cNvSpPr txBox="1"/>
          <p:nvPr/>
        </p:nvSpPr>
        <p:spPr>
          <a:xfrm>
            <a:off x="1219199" y="5315013"/>
            <a:ext cx="21715446" cy="154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다음에 주어진 방정식의 실근을 초기값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x0=0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대해서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newton-</a:t>
            </a:r>
            <a:r>
              <a:rPr lang="en-US" altLang="ko-KR" sz="3600" i="0" u="none" strike="noStrike" cap="none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raphson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법을 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3</a:t>
            </a:r>
            <a:r>
              <a:rPr lang="ko-KR" altLang="en-US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회 사용하여 구하라</a:t>
            </a:r>
            <a:r>
              <a:rPr lang="en-US" altLang="ko-KR" sz="36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.</a:t>
            </a:r>
          </a:p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</a:pPr>
            <a:r>
              <a:rPr lang="en-US" altLang="ko-KR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(func1, func2</a:t>
            </a:r>
            <a:r>
              <a:rPr lang="ko-KR" altLang="en-US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를 수정하고 </a:t>
            </a:r>
            <a:r>
              <a:rPr lang="ko-KR" altLang="en-US" sz="3600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명령창</a:t>
            </a:r>
            <a:r>
              <a:rPr lang="ko-KR" altLang="en-US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결과 인증샷 함께 첨부</a:t>
            </a:r>
            <a:r>
              <a:rPr lang="en-US" altLang="ko-KR" sz="36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)</a:t>
            </a:r>
            <a:endParaRPr lang="en-US" altLang="ko-KR" sz="36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E6B282-232E-4242-A8BF-418C012EA526}"/>
                  </a:ext>
                </a:extLst>
              </p:cNvPr>
              <p:cNvSpPr txBox="1"/>
              <p:nvPr/>
            </p:nvSpPr>
            <p:spPr>
              <a:xfrm>
                <a:off x="7424057" y="7367119"/>
                <a:ext cx="8111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−2=0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E6B282-232E-4242-A8BF-418C012EA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7" y="7367119"/>
                <a:ext cx="8111901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4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1872342" y="5146168"/>
            <a:ext cx="20639315" cy="1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답안을 </a:t>
            </a:r>
            <a:r>
              <a:rPr lang="en-US" altLang="ko-KR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Commit</a:t>
            </a: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하고 </a:t>
            </a:r>
            <a:r>
              <a:rPr lang="en-US" altLang="ko-KR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Push</a:t>
            </a: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해서 </a:t>
            </a:r>
            <a:r>
              <a:rPr lang="en-US" altLang="ko-KR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올리기</a:t>
            </a:r>
            <a:endParaRPr sz="1050"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23983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Commit</a:t>
            </a:r>
            <a:r>
              <a:rPr lang="en-US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 </a:t>
            </a:r>
            <a:r>
              <a:rPr lang="en-US" altLang="ko-KR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Push</a:t>
            </a:r>
            <a:r>
              <a:rPr lang="en-US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20F8EA10-0879-4C66-95E4-D2A68198622E}"/>
              </a:ext>
            </a:extLst>
          </p:cNvPr>
          <p:cNvSpPr txBox="1"/>
          <p:nvPr/>
        </p:nvSpPr>
        <p:spPr>
          <a:xfrm>
            <a:off x="1219199" y="8282058"/>
            <a:ext cx="19061723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Push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란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</a:p>
        </p:txBody>
      </p:sp>
      <p:sp>
        <p:nvSpPr>
          <p:cNvPr id="12" name="Google Shape;108;p3">
            <a:extLst>
              <a:ext uri="{FF2B5EF4-FFF2-40B4-BE49-F238E27FC236}">
                <a16:creationId xmlns:a16="http://schemas.microsoft.com/office/drawing/2014/main" id="{40AA1198-53A8-4CF6-9190-7A688876AFD0}"/>
              </a:ext>
            </a:extLst>
          </p:cNvPr>
          <p:cNvSpPr txBox="1"/>
          <p:nvPr/>
        </p:nvSpPr>
        <p:spPr>
          <a:xfrm>
            <a:off x="2461846" y="5094330"/>
            <a:ext cx="18850707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파일 변경 내역을 기록하는 과정</a:t>
            </a:r>
            <a:endParaRPr lang="en-US" altLang="ko-KR" sz="4500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파일 변경 과정을 매 순간순간마다 스냅샷처럼 찍는 과정</a:t>
            </a:r>
            <a:endParaRPr lang="en-US" altLang="ko-KR" sz="4500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7" name="Google Shape;108;p3">
            <a:extLst>
              <a:ext uri="{FF2B5EF4-FFF2-40B4-BE49-F238E27FC236}">
                <a16:creationId xmlns:a16="http://schemas.microsoft.com/office/drawing/2014/main" id="{D552C783-C2EB-470D-9C04-E4CF244BC3AA}"/>
              </a:ext>
            </a:extLst>
          </p:cNvPr>
          <p:cNvSpPr txBox="1"/>
          <p:nvPr/>
        </p:nvSpPr>
        <p:spPr>
          <a:xfrm>
            <a:off x="1219199" y="3964727"/>
            <a:ext cx="19061723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Commit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이란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</a:p>
        </p:txBody>
      </p:sp>
      <p:sp>
        <p:nvSpPr>
          <p:cNvPr id="18" name="Google Shape;108;p3">
            <a:extLst>
              <a:ext uri="{FF2B5EF4-FFF2-40B4-BE49-F238E27FC236}">
                <a16:creationId xmlns:a16="http://schemas.microsoft.com/office/drawing/2014/main" id="{11826700-AB96-4171-A0E2-5690DE250F1E}"/>
              </a:ext>
            </a:extLst>
          </p:cNvPr>
          <p:cNvSpPr txBox="1"/>
          <p:nvPr/>
        </p:nvSpPr>
        <p:spPr>
          <a:xfrm>
            <a:off x="2461846" y="9459199"/>
            <a:ext cx="18850707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PC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에서 생성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/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변경한 파일들을 원격저장소 즉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GitHub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업로드하는 것</a:t>
            </a:r>
            <a:endParaRPr lang="en-US" altLang="ko-KR" sz="4500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CCDAA0-B549-468F-92D2-0C53C8EA2ED9}"/>
              </a:ext>
            </a:extLst>
          </p:cNvPr>
          <p:cNvGrpSpPr/>
          <p:nvPr/>
        </p:nvGrpSpPr>
        <p:grpSpPr>
          <a:xfrm>
            <a:off x="20549384" y="6858000"/>
            <a:ext cx="1496515" cy="4352295"/>
            <a:chOff x="20549384" y="2741833"/>
            <a:chExt cx="1496515" cy="435229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8D65E1B-2A4B-4183-B1C0-184013C6653F}"/>
                </a:ext>
              </a:extLst>
            </p:cNvPr>
            <p:cNvGrpSpPr/>
            <p:nvPr/>
          </p:nvGrpSpPr>
          <p:grpSpPr>
            <a:xfrm>
              <a:off x="20579206" y="2741833"/>
              <a:ext cx="1466693" cy="1496515"/>
              <a:chOff x="20280922" y="1589611"/>
              <a:chExt cx="1466693" cy="1496515"/>
            </a:xfrm>
          </p:grpSpPr>
          <p:pic>
            <p:nvPicPr>
              <p:cNvPr id="19" name="그림 18" descr="시계, 그리기이(가) 표시된 사진&#10;&#10;자동 생성된 설명">
                <a:extLst>
                  <a:ext uri="{FF2B5EF4-FFF2-40B4-BE49-F238E27FC236}">
                    <a16:creationId xmlns:a16="http://schemas.microsoft.com/office/drawing/2014/main" id="{88F4578E-7092-463D-9F84-77A4FA427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80922" y="1589611"/>
                <a:ext cx="1466693" cy="1496515"/>
              </a:xfrm>
              <a:prstGeom prst="rect">
                <a:avLst/>
              </a:prstGeom>
            </p:spPr>
          </p:pic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9B6BA912-9A63-4226-B063-3770998B60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67977" y="1867703"/>
                <a:ext cx="892582" cy="940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그림 20" descr="컴퓨터이(가) 표시된 사진&#10;&#10;자동 생성된 설명">
              <a:extLst>
                <a:ext uri="{FF2B5EF4-FFF2-40B4-BE49-F238E27FC236}">
                  <a16:creationId xmlns:a16="http://schemas.microsoft.com/office/drawing/2014/main" id="{63C8DBB3-6337-4468-B66E-503A0A850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49384" y="5597613"/>
              <a:ext cx="1496515" cy="1496515"/>
            </a:xfrm>
            <a:prstGeom prst="rect">
              <a:avLst/>
            </a:prstGeom>
          </p:spPr>
        </p:pic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19932FD9-D1A1-454B-9D21-E769F881B540}"/>
                </a:ext>
              </a:extLst>
            </p:cNvPr>
            <p:cNvSpPr/>
            <p:nvPr/>
          </p:nvSpPr>
          <p:spPr>
            <a:xfrm>
              <a:off x="21101539" y="4573526"/>
              <a:ext cx="398584" cy="754056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04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A604CE-6B81-4546-BF45-E38DE4950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3"/>
          <a:stretch/>
        </p:blipFill>
        <p:spPr>
          <a:xfrm>
            <a:off x="0" y="0"/>
            <a:ext cx="24384000" cy="131298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C91242-A073-45E4-9890-DFD326356CCA}"/>
              </a:ext>
            </a:extLst>
          </p:cNvPr>
          <p:cNvSpPr/>
          <p:nvPr/>
        </p:nvSpPr>
        <p:spPr>
          <a:xfrm>
            <a:off x="11100303" y="6649767"/>
            <a:ext cx="1091697" cy="50130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60AC01-543A-4B58-ACBE-1A4D89E6E1AA}"/>
              </a:ext>
            </a:extLst>
          </p:cNvPr>
          <p:cNvSpPr/>
          <p:nvPr/>
        </p:nvSpPr>
        <p:spPr>
          <a:xfrm>
            <a:off x="13304241" y="7151076"/>
            <a:ext cx="693113" cy="328247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16BC9C-89D9-4E3B-83B2-C6D56BB204F7}"/>
              </a:ext>
            </a:extLst>
          </p:cNvPr>
          <p:cNvSpPr/>
          <p:nvPr/>
        </p:nvSpPr>
        <p:spPr>
          <a:xfrm>
            <a:off x="13304241" y="7479323"/>
            <a:ext cx="693113" cy="328247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5F75437-977C-437E-B026-5C52D7E92544}"/>
              </a:ext>
            </a:extLst>
          </p:cNvPr>
          <p:cNvSpPr/>
          <p:nvPr/>
        </p:nvSpPr>
        <p:spPr>
          <a:xfrm>
            <a:off x="10502426" y="611505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3F7A9F1-0BB2-4FFE-86C6-FA2DA27BFA91}"/>
              </a:ext>
            </a:extLst>
          </p:cNvPr>
          <p:cNvSpPr/>
          <p:nvPr/>
        </p:nvSpPr>
        <p:spPr>
          <a:xfrm>
            <a:off x="12917380" y="6408126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634B9D-B63F-4210-8D8F-787E412670F2}"/>
              </a:ext>
            </a:extLst>
          </p:cNvPr>
          <p:cNvSpPr/>
          <p:nvPr/>
        </p:nvSpPr>
        <p:spPr>
          <a:xfrm>
            <a:off x="3984395" y="11561736"/>
            <a:ext cx="20094805" cy="1099187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1FEA991-176B-4711-8426-D6503E0E405F}"/>
              </a:ext>
            </a:extLst>
          </p:cNvPr>
          <p:cNvSpPr/>
          <p:nvPr/>
        </p:nvSpPr>
        <p:spPr>
          <a:xfrm>
            <a:off x="3078816" y="11368379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243676-D43A-4576-A2A5-B89DBD7A04A4}"/>
              </a:ext>
            </a:extLst>
          </p:cNvPr>
          <p:cNvSpPr/>
          <p:nvPr/>
        </p:nvSpPr>
        <p:spPr>
          <a:xfrm>
            <a:off x="22742768" y="12660923"/>
            <a:ext cx="1468287" cy="468923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DA30334-FAF1-4FBA-A147-FF700AC2984A}"/>
              </a:ext>
            </a:extLst>
          </p:cNvPr>
          <p:cNvSpPr/>
          <p:nvPr/>
        </p:nvSpPr>
        <p:spPr>
          <a:xfrm>
            <a:off x="22182961" y="1301716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3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086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13F1CC-041C-44D8-B650-D68926CAF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9"/>
          <a:stretch/>
        </p:blipFill>
        <p:spPr>
          <a:xfrm>
            <a:off x="0" y="0"/>
            <a:ext cx="24384000" cy="129891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438F8A-9509-498C-B46A-87F961F23AFC}"/>
              </a:ext>
            </a:extLst>
          </p:cNvPr>
          <p:cNvSpPr/>
          <p:nvPr/>
        </p:nvSpPr>
        <p:spPr>
          <a:xfrm>
            <a:off x="2144597" y="914400"/>
            <a:ext cx="879957" cy="91161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5BBCB1-C278-4C99-A20F-EB749E0AC322}"/>
              </a:ext>
            </a:extLst>
          </p:cNvPr>
          <p:cNvSpPr/>
          <p:nvPr/>
        </p:nvSpPr>
        <p:spPr>
          <a:xfrm>
            <a:off x="15907489" y="6248400"/>
            <a:ext cx="1395773" cy="60960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F236B52-5DBC-4725-8830-041DAB5FED36}"/>
              </a:ext>
            </a:extLst>
          </p:cNvPr>
          <p:cNvSpPr/>
          <p:nvPr/>
        </p:nvSpPr>
        <p:spPr>
          <a:xfrm>
            <a:off x="1370873" y="91440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2810F05-C40B-4CDB-87F9-985C067BDDB5}"/>
              </a:ext>
            </a:extLst>
          </p:cNvPr>
          <p:cNvSpPr/>
          <p:nvPr/>
        </p:nvSpPr>
        <p:spPr>
          <a:xfrm>
            <a:off x="15133765" y="611505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C78D93-D5EF-4D11-844B-EAC46FDEC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4" t="32854" r="24937" b="58526"/>
          <a:stretch/>
        </p:blipFill>
        <p:spPr>
          <a:xfrm>
            <a:off x="5931160" y="4122674"/>
            <a:ext cx="12372392" cy="11823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85F0FD-B630-4E0A-A765-73C32E23E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5" t="30704" r="72823" b="67574"/>
          <a:stretch/>
        </p:blipFill>
        <p:spPr>
          <a:xfrm>
            <a:off x="6377984" y="3826562"/>
            <a:ext cx="251460" cy="2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40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1872342" y="5146168"/>
            <a:ext cx="20639315" cy="1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altLang="ko-KR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Issue</a:t>
            </a: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 강의자한테 질문하기 </a:t>
            </a:r>
            <a:r>
              <a:rPr lang="en-US" altLang="ko-KR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/ </a:t>
            </a:r>
            <a:r>
              <a:rPr lang="ko-KR" altLang="en-US" sz="72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수강생끼리 토론하기</a:t>
            </a:r>
            <a:endParaRPr sz="1050"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66259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8" name="Google Shape;108;p3">
            <a:extLst>
              <a:ext uri="{FF2B5EF4-FFF2-40B4-BE49-F238E27FC236}">
                <a16:creationId xmlns:a16="http://schemas.microsoft.com/office/drawing/2014/main" id="{11826700-AB96-4171-A0E2-5690DE250F1E}"/>
              </a:ext>
            </a:extLst>
          </p:cNvPr>
          <p:cNvSpPr txBox="1"/>
          <p:nvPr/>
        </p:nvSpPr>
        <p:spPr>
          <a:xfrm>
            <a:off x="4978526" y="5914630"/>
            <a:ext cx="10536000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의 토론의 장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!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이야기거리에 따라 라벨을 붙일 수도 있음</a:t>
            </a:r>
            <a:endParaRPr lang="en-US" altLang="ko-KR" sz="4500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4" name="Google Shape;107;p3">
            <a:extLst>
              <a:ext uri="{FF2B5EF4-FFF2-40B4-BE49-F238E27FC236}">
                <a16:creationId xmlns:a16="http://schemas.microsoft.com/office/drawing/2014/main" id="{8FAA8985-1F65-4D52-AE42-3F84A3909190}"/>
              </a:ext>
            </a:extLst>
          </p:cNvPr>
          <p:cNvSpPr txBox="1"/>
          <p:nvPr/>
        </p:nvSpPr>
        <p:spPr>
          <a:xfrm>
            <a:off x="3448050" y="4642261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Issue?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5" name="Google Shape;108;p3">
            <a:extLst>
              <a:ext uri="{FF2B5EF4-FFF2-40B4-BE49-F238E27FC236}">
                <a16:creationId xmlns:a16="http://schemas.microsoft.com/office/drawing/2014/main" id="{19383A63-D6B6-4BEC-8AD3-4BB9E27ADC94}"/>
              </a:ext>
            </a:extLst>
          </p:cNvPr>
          <p:cNvSpPr txBox="1"/>
          <p:nvPr/>
        </p:nvSpPr>
        <p:spPr>
          <a:xfrm>
            <a:off x="-2295539" y="7727770"/>
            <a:ext cx="18850707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 algn="ctr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45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이번 수업에서는</a:t>
            </a:r>
            <a:r>
              <a:rPr lang="en-US" altLang="ko-KR" sz="4500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..?</a:t>
            </a:r>
          </a:p>
        </p:txBody>
      </p:sp>
      <p:pic>
        <p:nvPicPr>
          <p:cNvPr id="3" name="그림 2" descr="개체, 담장이(가) 표시된 사진&#10;&#10;자동 생성된 설명">
            <a:extLst>
              <a:ext uri="{FF2B5EF4-FFF2-40B4-BE49-F238E27FC236}">
                <a16:creationId xmlns:a16="http://schemas.microsoft.com/office/drawing/2014/main" id="{7839327A-1B36-40D5-ACF6-6FC26D752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877" y="5558257"/>
            <a:ext cx="1012024" cy="1012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30B7B3-733E-4978-9852-96B2CA65D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60" t="35370" r="19896" b="19074"/>
          <a:stretch/>
        </p:blipFill>
        <p:spPr>
          <a:xfrm>
            <a:off x="15043742" y="2632351"/>
            <a:ext cx="3960659" cy="58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0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34747B-BD9F-4A21-87BD-1AAD93681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" t="11667" r="729" b="5555"/>
          <a:stretch/>
        </p:blipFill>
        <p:spPr>
          <a:xfrm>
            <a:off x="-1" y="0"/>
            <a:ext cx="24755965" cy="11734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BC9661-AB8F-43B9-BC83-56B936A5784E}"/>
              </a:ext>
            </a:extLst>
          </p:cNvPr>
          <p:cNvSpPr/>
          <p:nvPr/>
        </p:nvSpPr>
        <p:spPr>
          <a:xfrm>
            <a:off x="5525239" y="2609850"/>
            <a:ext cx="1395773" cy="60960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25FD664-8E63-4478-9B95-89F755FDFFB2}"/>
              </a:ext>
            </a:extLst>
          </p:cNvPr>
          <p:cNvSpPr/>
          <p:nvPr/>
        </p:nvSpPr>
        <p:spPr>
          <a:xfrm>
            <a:off x="4751515" y="247650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F2D57D-B7D2-410E-B6A8-CD3FEE03BB87}"/>
              </a:ext>
            </a:extLst>
          </p:cNvPr>
          <p:cNvSpPr/>
          <p:nvPr/>
        </p:nvSpPr>
        <p:spPr>
          <a:xfrm>
            <a:off x="18764989" y="5715000"/>
            <a:ext cx="1395773" cy="60960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F309F7A-FCF0-4891-9C07-1AF4A231FDCD}"/>
              </a:ext>
            </a:extLst>
          </p:cNvPr>
          <p:cNvSpPr/>
          <p:nvPr/>
        </p:nvSpPr>
        <p:spPr>
          <a:xfrm>
            <a:off x="17991265" y="5581650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50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 / 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버전 관리 시스템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6830300" y="12661129"/>
            <a:ext cx="7319238" cy="74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rgbClr val="111518"/>
              </a:buClr>
              <a:buSzPts val="3500"/>
            </a:pPr>
            <a:r>
              <a:rPr lang="ko-KR" altLang="en-US" sz="3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출처 </a:t>
            </a:r>
            <a:r>
              <a:rPr lang="en-US" altLang="ko-KR" sz="3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: </a:t>
            </a:r>
            <a:r>
              <a:rPr lang="en-US" altLang="ko-KR" dirty="0">
                <a:hlinkClick r:id="rId4"/>
              </a:rPr>
              <a:t>https://www.zerocho.com/category/Git/post/58045dbc146be6001542a465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26" name="Google Shape;108;p3">
            <a:extLst>
              <a:ext uri="{FF2B5EF4-FFF2-40B4-BE49-F238E27FC236}">
                <a16:creationId xmlns:a16="http://schemas.microsoft.com/office/drawing/2014/main" id="{DBFF0C09-4BD4-4E87-B9AD-471C09E77F2A}"/>
              </a:ext>
            </a:extLst>
          </p:cNvPr>
          <p:cNvSpPr txBox="1"/>
          <p:nvPr/>
        </p:nvSpPr>
        <p:spPr>
          <a:xfrm>
            <a:off x="4386450" y="4273379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A 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회사의 예시상황</a:t>
            </a:r>
            <a:endParaRPr lang="ko-KR" altLang="en-US" dirty="0">
              <a:solidFill>
                <a:schemeClr val="tx2">
                  <a:lumMod val="90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F54AEE-1D40-4B71-BBCF-8D47BA2D1643}"/>
              </a:ext>
            </a:extLst>
          </p:cNvPr>
          <p:cNvGrpSpPr/>
          <p:nvPr/>
        </p:nvGrpSpPr>
        <p:grpSpPr>
          <a:xfrm>
            <a:off x="8487507" y="6268919"/>
            <a:ext cx="2095500" cy="3098339"/>
            <a:chOff x="1524000" y="5346327"/>
            <a:chExt cx="2095500" cy="3098339"/>
          </a:xfrm>
        </p:grpSpPr>
        <p:pic>
          <p:nvPicPr>
            <p:cNvPr id="2052" name="Picture 4" descr="인스타그램 - 위키백과, 우리 모두의 백과사전">
              <a:extLst>
                <a:ext uri="{FF2B5EF4-FFF2-40B4-BE49-F238E27FC236}">
                  <a16:creationId xmlns:a16="http://schemas.microsoft.com/office/drawing/2014/main" id="{5C70A4C6-F6EC-4B6A-81CC-C17D5E6D9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5346327"/>
              <a:ext cx="20955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Google Shape;108;p3">
              <a:extLst>
                <a:ext uri="{FF2B5EF4-FFF2-40B4-BE49-F238E27FC236}">
                  <a16:creationId xmlns:a16="http://schemas.microsoft.com/office/drawing/2014/main" id="{6B666BB3-FE37-4724-A89D-A34A642E2C3F}"/>
                </a:ext>
              </a:extLst>
            </p:cNvPr>
            <p:cNvSpPr txBox="1"/>
            <p:nvPr/>
          </p:nvSpPr>
          <p:spPr>
            <a:xfrm>
              <a:off x="1670538" y="7441827"/>
              <a:ext cx="1802423" cy="1002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en-US" altLang="ko-KR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Ver 1</a:t>
              </a:r>
              <a:endParaRPr lang="ko-KR" altLang="en-US" dirty="0">
                <a:solidFill>
                  <a:schemeClr val="tx2">
                    <a:lumMod val="90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AE9424E-A914-46E9-B48A-9F73CE6AC6D4}"/>
              </a:ext>
            </a:extLst>
          </p:cNvPr>
          <p:cNvSpPr/>
          <p:nvPr/>
        </p:nvSpPr>
        <p:spPr>
          <a:xfrm>
            <a:off x="11324492" y="6456186"/>
            <a:ext cx="1849523" cy="172096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2126702-88F5-4B7E-82BB-72567977F3D4}"/>
              </a:ext>
            </a:extLst>
          </p:cNvPr>
          <p:cNvGrpSpPr/>
          <p:nvPr/>
        </p:nvGrpSpPr>
        <p:grpSpPr>
          <a:xfrm>
            <a:off x="13423130" y="6268919"/>
            <a:ext cx="2300654" cy="3098339"/>
            <a:chOff x="1421423" y="5346327"/>
            <a:chExt cx="2300654" cy="3098339"/>
          </a:xfrm>
        </p:grpSpPr>
        <p:pic>
          <p:nvPicPr>
            <p:cNvPr id="35" name="Picture 4" descr="인스타그램 - 위키백과, 우리 모두의 백과사전">
              <a:extLst>
                <a:ext uri="{FF2B5EF4-FFF2-40B4-BE49-F238E27FC236}">
                  <a16:creationId xmlns:a16="http://schemas.microsoft.com/office/drawing/2014/main" id="{929C0839-6A62-4FDE-BC02-B4416584C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5346327"/>
              <a:ext cx="20955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Google Shape;108;p3">
              <a:extLst>
                <a:ext uri="{FF2B5EF4-FFF2-40B4-BE49-F238E27FC236}">
                  <a16:creationId xmlns:a16="http://schemas.microsoft.com/office/drawing/2014/main" id="{CC3417A8-23A1-4825-A990-B15D2814C3EC}"/>
                </a:ext>
              </a:extLst>
            </p:cNvPr>
            <p:cNvSpPr txBox="1"/>
            <p:nvPr/>
          </p:nvSpPr>
          <p:spPr>
            <a:xfrm>
              <a:off x="1421423" y="7441827"/>
              <a:ext cx="2300654" cy="1002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518"/>
                </a:buClr>
                <a:buSzPts val="4500"/>
                <a:buFont typeface="Arial"/>
                <a:buNone/>
              </a:pPr>
              <a:r>
                <a:rPr lang="en-US" altLang="ko-KR" sz="4500" dirty="0">
                  <a:solidFill>
                    <a:srgbClr val="111518"/>
                  </a:solidFill>
                  <a:latin typeface="DX모던고딕RoundB" panose="02020600000000000000" pitchFamily="18" charset="-127"/>
                  <a:ea typeface="DX모던고딕RoundB" panose="02020600000000000000" pitchFamily="18" charset="-127"/>
                  <a:cs typeface="Noto Sans KR"/>
                  <a:sym typeface="Noto Sans KR"/>
                </a:rPr>
                <a:t>Ver 1.1</a:t>
              </a:r>
              <a:endParaRPr lang="ko-KR" altLang="en-US" dirty="0">
                <a:solidFill>
                  <a:schemeClr val="tx2">
                    <a:lumMod val="90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998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F24A03-8587-4F44-9EFA-09A48251C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9" t="15805" r="11871" b="4921"/>
          <a:stretch/>
        </p:blipFill>
        <p:spPr>
          <a:xfrm>
            <a:off x="0" y="-111967"/>
            <a:ext cx="24384000" cy="132699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96A9876-67D0-4726-9390-6F4F265EAB72}"/>
              </a:ext>
            </a:extLst>
          </p:cNvPr>
          <p:cNvSpPr/>
          <p:nvPr/>
        </p:nvSpPr>
        <p:spPr>
          <a:xfrm>
            <a:off x="4475515" y="401604"/>
            <a:ext cx="12879424" cy="74295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A4F4C5-88C0-470D-B5FA-DDE69C800DF1}"/>
              </a:ext>
            </a:extLst>
          </p:cNvPr>
          <p:cNvSpPr/>
          <p:nvPr/>
        </p:nvSpPr>
        <p:spPr>
          <a:xfrm>
            <a:off x="4475515" y="2286388"/>
            <a:ext cx="12039669" cy="457161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403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D6298D-A793-43EE-9806-3A155A64B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9" t="15805" r="11871" b="4921"/>
          <a:stretch/>
        </p:blipFill>
        <p:spPr>
          <a:xfrm>
            <a:off x="0" y="-111967"/>
            <a:ext cx="24384000" cy="132699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BD5243-5B75-40D1-8091-0CA630CBF2BC}"/>
              </a:ext>
            </a:extLst>
          </p:cNvPr>
          <p:cNvSpPr/>
          <p:nvPr/>
        </p:nvSpPr>
        <p:spPr>
          <a:xfrm>
            <a:off x="21858232" y="1951653"/>
            <a:ext cx="773724" cy="58627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EB4E7B9-18A2-44A0-AAA2-93B7878C6ABD}"/>
              </a:ext>
            </a:extLst>
          </p:cNvPr>
          <p:cNvSpPr/>
          <p:nvPr/>
        </p:nvSpPr>
        <p:spPr>
          <a:xfrm>
            <a:off x="21350285" y="1513503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1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BC4F93-0C7D-464B-ADF1-F8EA22790A57}"/>
              </a:ext>
            </a:extLst>
          </p:cNvPr>
          <p:cNvSpPr/>
          <p:nvPr/>
        </p:nvSpPr>
        <p:spPr>
          <a:xfrm>
            <a:off x="16530665" y="4370614"/>
            <a:ext cx="5593343" cy="92917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8B8CCD-1BE9-47F2-86F4-77BEB3E11DDE}"/>
              </a:ext>
            </a:extLst>
          </p:cNvPr>
          <p:cNvSpPr/>
          <p:nvPr/>
        </p:nvSpPr>
        <p:spPr>
          <a:xfrm>
            <a:off x="16530665" y="12202497"/>
            <a:ext cx="5900127" cy="63168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45E6059-A770-49E9-B721-3BB47830B0FF}"/>
              </a:ext>
            </a:extLst>
          </p:cNvPr>
          <p:cNvSpPr/>
          <p:nvPr/>
        </p:nvSpPr>
        <p:spPr>
          <a:xfrm>
            <a:off x="15994514" y="3920801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4FD9B16-5260-4977-8C29-5628B3EF52B1}"/>
              </a:ext>
            </a:extLst>
          </p:cNvPr>
          <p:cNvSpPr/>
          <p:nvPr/>
        </p:nvSpPr>
        <p:spPr>
          <a:xfrm>
            <a:off x="15994514" y="11459547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2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2E848E-4CF1-4D7D-B3EF-B7EE2D08FA7D}"/>
              </a:ext>
            </a:extLst>
          </p:cNvPr>
          <p:cNvSpPr/>
          <p:nvPr/>
        </p:nvSpPr>
        <p:spPr>
          <a:xfrm>
            <a:off x="14347302" y="7052426"/>
            <a:ext cx="2183364" cy="63168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C00DE1E-93A5-4677-8858-A308DD55B644}"/>
              </a:ext>
            </a:extLst>
          </p:cNvPr>
          <p:cNvSpPr/>
          <p:nvPr/>
        </p:nvSpPr>
        <p:spPr>
          <a:xfrm>
            <a:off x="13701027" y="6486525"/>
            <a:ext cx="773724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3</a:t>
            </a:r>
            <a:endParaRPr lang="ko-KR" altLang="en-US" sz="2400" dirty="0"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647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33AD8C-A562-41D6-8E5E-5E76FA3DA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2" t="13447" r="3469" b="5805"/>
          <a:stretch/>
        </p:blipFill>
        <p:spPr>
          <a:xfrm>
            <a:off x="0" y="0"/>
            <a:ext cx="24384000" cy="125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9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 dirty="0" err="1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감사합니다</a:t>
            </a:r>
            <a:r>
              <a:rPr lang="en-US" sz="7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👍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1517625" y="3730075"/>
            <a:ext cx="10591800" cy="80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FFFFFF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Email : kim123hyomin@gmail.com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3871225" y="5582733"/>
            <a:ext cx="16641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altLang="ko-KR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 / GITHUB </a:t>
            </a:r>
            <a:r>
              <a:rPr lang="ko-KR" alt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사용해보기</a:t>
            </a:r>
            <a:r>
              <a:rPr lang="en-US" sz="90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endParaRPr dirty="0">
              <a:latin typeface="LABBalkiri" panose="02020603020101020101" pitchFamily="18" charset="-127"/>
              <a:ea typeface="LABBalkiri" panose="02020603020101020101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6574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2778154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Fork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하고 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 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Clone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해오기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3" name="Google Shape;108;p3">
            <a:extLst>
              <a:ext uri="{FF2B5EF4-FFF2-40B4-BE49-F238E27FC236}">
                <a16:creationId xmlns:a16="http://schemas.microsoft.com/office/drawing/2014/main" id="{973B79C8-D292-4E12-96EF-2D61D501C0D1}"/>
              </a:ext>
            </a:extLst>
          </p:cNvPr>
          <p:cNvSpPr txBox="1"/>
          <p:nvPr/>
        </p:nvSpPr>
        <p:spPr>
          <a:xfrm>
            <a:off x="4802155" y="9514567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잠깐</a:t>
            </a:r>
            <a:r>
              <a:rPr lang="en-US" altLang="ko-KR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.. Fork? Repository? Clone?</a:t>
            </a:r>
            <a:endParaRPr lang="ko-KR" altLang="en-US" dirty="0">
              <a:solidFill>
                <a:schemeClr val="accent1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63B2DC8A-B19D-46E4-92D0-5BBCC48D355B}"/>
              </a:ext>
            </a:extLst>
          </p:cNvPr>
          <p:cNvSpPr txBox="1"/>
          <p:nvPr/>
        </p:nvSpPr>
        <p:spPr>
          <a:xfrm>
            <a:off x="1219200" y="4238083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[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체크 리스트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]</a:t>
            </a:r>
            <a:endParaRPr lang="ko-KR" altLang="en-US" dirty="0">
              <a:solidFill>
                <a:schemeClr val="tx2">
                  <a:lumMod val="90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6" name="Google Shape;108;p3">
            <a:extLst>
              <a:ext uri="{FF2B5EF4-FFF2-40B4-BE49-F238E27FC236}">
                <a16:creationId xmlns:a16="http://schemas.microsoft.com/office/drawing/2014/main" id="{F0AFDF54-9868-4D10-8EC7-7E4D951DC43B}"/>
              </a:ext>
            </a:extLst>
          </p:cNvPr>
          <p:cNvSpPr txBox="1"/>
          <p:nvPr/>
        </p:nvSpPr>
        <p:spPr>
          <a:xfrm>
            <a:off x="1219200" y="5304745"/>
            <a:ext cx="15611100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914400" marR="0" lvl="0" indent="-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 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내 계정으로 로그인 되어 있는가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</a:p>
          <a:p>
            <a:pPr marL="342900" marR="0" lvl="0" indent="-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  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버전관리 프로그램이 열려 있는가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?(Git Bash, </a:t>
            </a:r>
            <a:r>
              <a:rPr lang="en-US" altLang="ko-KR" sz="4500" dirty="0" err="1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Sourcetree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ko-KR" altLang="en-US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등</a:t>
            </a:r>
            <a:r>
              <a:rPr lang="en-US" altLang="ko-KR" sz="4500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)</a:t>
            </a:r>
            <a:endParaRPr lang="ko-KR" altLang="en-US" dirty="0">
              <a:solidFill>
                <a:schemeClr val="tx2">
                  <a:lumMod val="90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7558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97304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Repository? </a:t>
            </a:r>
            <a:r>
              <a:rPr lang="en-US" altLang="ko-KR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Clone</a:t>
            </a:r>
            <a:r>
              <a:rPr lang="en-US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?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20F8EA10-0879-4C66-95E4-D2A68198622E}"/>
              </a:ext>
            </a:extLst>
          </p:cNvPr>
          <p:cNvSpPr txBox="1"/>
          <p:nvPr/>
        </p:nvSpPr>
        <p:spPr>
          <a:xfrm>
            <a:off x="1219200" y="3509398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 = </a:t>
            </a: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저장소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=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파일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,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폴더를 저장하는 곳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2" name="Google Shape;108;p3">
            <a:extLst>
              <a:ext uri="{FF2B5EF4-FFF2-40B4-BE49-F238E27FC236}">
                <a16:creationId xmlns:a16="http://schemas.microsoft.com/office/drawing/2014/main" id="{40AA1198-53A8-4CF6-9190-7A688876AFD0}"/>
              </a:ext>
            </a:extLst>
          </p:cNvPr>
          <p:cNvSpPr txBox="1"/>
          <p:nvPr/>
        </p:nvSpPr>
        <p:spPr>
          <a:xfrm>
            <a:off x="1219200" y="9203764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Clone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= </a:t>
            </a: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복제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= 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원격에서 저장소를 처음 가져올 때 사용하는 명령어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3" name="Google Shape;108;p3">
            <a:extLst>
              <a:ext uri="{FF2B5EF4-FFF2-40B4-BE49-F238E27FC236}">
                <a16:creationId xmlns:a16="http://schemas.microsoft.com/office/drawing/2014/main" id="{1AC39494-2D5F-46A1-987F-CE42DEDF3C2A}"/>
              </a:ext>
            </a:extLst>
          </p:cNvPr>
          <p:cNvSpPr txBox="1"/>
          <p:nvPr/>
        </p:nvSpPr>
        <p:spPr>
          <a:xfrm>
            <a:off x="2002972" y="4850512"/>
            <a:ext cx="15611100" cy="321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914400" marR="0" lvl="0" indent="-91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ko-KR" altLang="en-US" sz="4500" i="0" u="none" strike="noStrike" cap="none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로컬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저장소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: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내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PC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 파일이 저장되는 </a:t>
            </a:r>
            <a:r>
              <a:rPr lang="ko-KR" altLang="en-US" sz="4500" i="0" u="none" strike="noStrike" cap="none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개인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저장소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</a:p>
          <a:p>
            <a:pPr marL="914400" marR="0" lvl="0" indent="-91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AutoNum type="arabicPeriod"/>
            </a:pPr>
            <a:r>
              <a:rPr lang="ko-KR" altLang="en-US" sz="4500" i="0" u="none" strike="noStrike" cap="none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원격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저장소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: PC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가 아니라 전용 서버에서 관리해서 </a:t>
            </a:r>
            <a:r>
              <a:rPr lang="ko-KR" altLang="en-US" sz="4500" i="0" u="none" strike="noStrike" cap="none" dirty="0">
                <a:solidFill>
                  <a:schemeClr val="accent5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여러 사람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이 작업할 수 있다는 특징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.</a:t>
            </a:r>
          </a:p>
        </p:txBody>
      </p:sp>
      <p:sp>
        <p:nvSpPr>
          <p:cNvPr id="14" name="Google Shape;108;p3">
            <a:extLst>
              <a:ext uri="{FF2B5EF4-FFF2-40B4-BE49-F238E27FC236}">
                <a16:creationId xmlns:a16="http://schemas.microsoft.com/office/drawing/2014/main" id="{8E2500CB-89FB-4C34-9431-BBBA8FA0BD8F}"/>
              </a:ext>
            </a:extLst>
          </p:cNvPr>
          <p:cNvSpPr txBox="1"/>
          <p:nvPr/>
        </p:nvSpPr>
        <p:spPr>
          <a:xfrm>
            <a:off x="5156719" y="10338186"/>
            <a:ext cx="6462652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원격 저장소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Wingdings" panose="05000000000000000000" pitchFamily="2" charset="2"/>
              </a:rPr>
              <a:t>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Wingdings" panose="05000000000000000000" pitchFamily="2" charset="2"/>
              </a:rPr>
              <a:t>로컬 저장소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8103C674-7D5A-4DF6-AC23-9D3D4F7AAD89}"/>
              </a:ext>
            </a:extLst>
          </p:cNvPr>
          <p:cNvSpPr txBox="1"/>
          <p:nvPr/>
        </p:nvSpPr>
        <p:spPr>
          <a:xfrm>
            <a:off x="5156719" y="11467789"/>
            <a:ext cx="11254732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공유된 파일을 내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PC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 가져오는 것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D0A24FD-2653-4D24-9657-91DF706AD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629" y="10690496"/>
            <a:ext cx="1826201" cy="188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id="{854873C8-8EAB-4851-AA0D-37D9EED5A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0680" y="10690497"/>
            <a:ext cx="1970632" cy="197063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AD4D4C1-6432-4A41-95A3-188DDEDCC2FC}"/>
              </a:ext>
            </a:extLst>
          </p:cNvPr>
          <p:cNvSpPr/>
          <p:nvPr/>
        </p:nvSpPr>
        <p:spPr>
          <a:xfrm>
            <a:off x="18567918" y="11077357"/>
            <a:ext cx="778881" cy="108235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2377186"/>
            <a:ext cx="105360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Fork?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1" name="Google Shape;108;p3">
            <a:extLst>
              <a:ext uri="{FF2B5EF4-FFF2-40B4-BE49-F238E27FC236}">
                <a16:creationId xmlns:a16="http://schemas.microsoft.com/office/drawing/2014/main" id="{20F8EA10-0879-4C66-95E4-D2A68198622E}"/>
              </a:ext>
            </a:extLst>
          </p:cNvPr>
          <p:cNvSpPr txBox="1"/>
          <p:nvPr/>
        </p:nvSpPr>
        <p:spPr>
          <a:xfrm>
            <a:off x="1219199" y="3978320"/>
            <a:ext cx="20609169" cy="190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다른 사람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 repository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에서 내가 어떤 부분을 수정하거나 추가 기능을 넣고 싶을 때 해당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를 내 </a:t>
            </a: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GitHub repository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 그대로 복제하는 기능</a:t>
            </a:r>
            <a:endParaRPr lang="en-US" altLang="ko-KR" sz="4500" i="0" u="none" strike="noStrike" cap="none" dirty="0">
              <a:solidFill>
                <a:srgbClr val="111518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7" name="Google Shape;108;p3">
            <a:extLst>
              <a:ext uri="{FF2B5EF4-FFF2-40B4-BE49-F238E27FC236}">
                <a16:creationId xmlns:a16="http://schemas.microsoft.com/office/drawing/2014/main" id="{02AAC3E2-745F-4F93-8169-061D732906DB}"/>
              </a:ext>
            </a:extLst>
          </p:cNvPr>
          <p:cNvSpPr txBox="1"/>
          <p:nvPr/>
        </p:nvSpPr>
        <p:spPr>
          <a:xfrm>
            <a:off x="4731817" y="5955197"/>
            <a:ext cx="15611100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내 공간으로 가져오기</a:t>
            </a:r>
            <a:r>
              <a:rPr lang="en-US" altLang="ko-KR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!</a:t>
            </a:r>
            <a:endParaRPr lang="ko-KR" altLang="en-US" dirty="0">
              <a:solidFill>
                <a:schemeClr val="accent1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8" name="Google Shape;107;p3">
            <a:extLst>
              <a:ext uri="{FF2B5EF4-FFF2-40B4-BE49-F238E27FC236}">
                <a16:creationId xmlns:a16="http://schemas.microsoft.com/office/drawing/2014/main" id="{F7EF830D-1477-4CB3-8AA3-B13707AC1715}"/>
              </a:ext>
            </a:extLst>
          </p:cNvPr>
          <p:cNvSpPr txBox="1"/>
          <p:nvPr/>
        </p:nvSpPr>
        <p:spPr>
          <a:xfrm>
            <a:off x="1219199" y="8444196"/>
            <a:ext cx="12778154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Fork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하고 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 </a:t>
            </a:r>
            <a:r>
              <a:rPr lang="en-US" altLang="ko-KR" sz="6000" b="1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Clone</a:t>
            </a: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해오기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9" name="Google Shape;108;p3">
            <a:extLst>
              <a:ext uri="{FF2B5EF4-FFF2-40B4-BE49-F238E27FC236}">
                <a16:creationId xmlns:a16="http://schemas.microsoft.com/office/drawing/2014/main" id="{BC6FC4DE-55BA-466F-B23E-4DDD0489DC9E}"/>
              </a:ext>
            </a:extLst>
          </p:cNvPr>
          <p:cNvSpPr txBox="1"/>
          <p:nvPr/>
        </p:nvSpPr>
        <p:spPr>
          <a:xfrm>
            <a:off x="1219199" y="10026670"/>
            <a:ext cx="20609169" cy="1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4500"/>
              <a:buFont typeface="Arial"/>
              <a:buNone/>
            </a:pPr>
            <a:r>
              <a:rPr lang="en-US" altLang="ko-KR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= </a:t>
            </a:r>
            <a:r>
              <a:rPr lang="ko-KR" altLang="en-US" sz="4500" i="0" u="none" strike="noStrike" cap="none" dirty="0" err="1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강의자</a:t>
            </a:r>
            <a:r>
              <a:rPr lang="ko-KR" altLang="en-US" sz="45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 </a:t>
            </a:r>
            <a:r>
              <a:rPr lang="en-US" altLang="ko-KR" sz="45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</a:t>
            </a:r>
            <a:r>
              <a:rPr lang="ko-KR" altLang="en-US" sz="45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를 그대로 내 </a:t>
            </a:r>
            <a:r>
              <a:rPr lang="en-US" altLang="ko-KR" sz="45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</a:t>
            </a:r>
            <a:r>
              <a:rPr lang="ko-KR" altLang="en-US" sz="4500" i="0" u="none" strike="noStrike" cap="none" dirty="0">
                <a:solidFill>
                  <a:srgbClr val="FF0000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 가져온 </a:t>
            </a:r>
            <a:r>
              <a:rPr lang="ko-KR" altLang="en-US" sz="4500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다음 </a:t>
            </a: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내 </a:t>
            </a:r>
            <a:r>
              <a:rPr lang="en-US" altLang="ko-KR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pc</a:t>
            </a:r>
            <a:r>
              <a:rPr lang="ko-KR" altLang="en-US" sz="4500" i="0" u="none" strike="noStrike" cap="none" dirty="0">
                <a:solidFill>
                  <a:schemeClr val="accent1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로 파일들 가져오기</a:t>
            </a:r>
            <a:endParaRPr lang="en-US" altLang="ko-KR" sz="4500" i="0" u="none" strike="noStrike" cap="none" dirty="0">
              <a:solidFill>
                <a:schemeClr val="accent1"/>
              </a:solidFill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5875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53430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i="0" u="none" strike="noStrike" cap="none" dirty="0">
                <a:solidFill>
                  <a:srgbClr val="97A1A9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HOW?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4958646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Fork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하고 </a:t>
            </a:r>
            <a:r>
              <a:rPr 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Repository Clone </a:t>
            </a:r>
            <a:r>
              <a:rPr lang="ko-KR" altLang="en-US" sz="6000" b="1" i="0" u="none" strike="noStrike" cap="none" dirty="0">
                <a:solidFill>
                  <a:srgbClr val="111518"/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  <a:cs typeface="Noto Sans KR"/>
                <a:sym typeface="Noto Sans KR"/>
              </a:rPr>
              <a:t>해오기</a:t>
            </a:r>
            <a:endParaRPr b="1"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  <p:sp>
        <p:nvSpPr>
          <p:cNvPr id="10" name="Google Shape;108;p3">
            <a:extLst>
              <a:ext uri="{FF2B5EF4-FFF2-40B4-BE49-F238E27FC236}">
                <a16:creationId xmlns:a16="http://schemas.microsoft.com/office/drawing/2014/main" id="{890B7A03-56B4-4511-ADCB-AE3CEDE17C46}"/>
              </a:ext>
            </a:extLst>
          </p:cNvPr>
          <p:cNvSpPr txBox="1"/>
          <p:nvPr/>
        </p:nvSpPr>
        <p:spPr>
          <a:xfrm>
            <a:off x="1219200" y="3420551"/>
            <a:ext cx="15611100" cy="106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4800" dirty="0">
                <a:latin typeface="DX모던고딕RoundB" panose="02020600000000000000" pitchFamily="18" charset="-127"/>
                <a:ea typeface="DX모던고딕RoundB" panose="02020600000000000000" pitchFamily="18" charset="-127"/>
                <a:hlinkClick r:id="rId4"/>
              </a:rPr>
              <a:t>https://github.com/icecream126/NumericalMethod_MATLAB</a:t>
            </a:r>
            <a:endParaRPr dirty="0">
              <a:latin typeface="DX모던고딕RoundB" panose="02020600000000000000" pitchFamily="18" charset="-127"/>
              <a:ea typeface="DX모던고딕RoundB" panose="02020600000000000000" pitchFamily="18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88280527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774</Words>
  <Application>Microsoft Office PowerPoint</Application>
  <PresentationFormat>사용자 지정</PresentationFormat>
  <Paragraphs>148</Paragraphs>
  <Slides>43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LABBalkiri</vt:lpstr>
      <vt:lpstr>Helvetica Neue Light</vt:lpstr>
      <vt:lpstr>Helvetica Neue</vt:lpstr>
      <vt:lpstr>Arial</vt:lpstr>
      <vt:lpstr>DX모던고딕RoundB</vt:lpstr>
      <vt:lpstr>Cambria Math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kim123hyomin@gmail.com</cp:lastModifiedBy>
  <cp:revision>55</cp:revision>
  <dcterms:modified xsi:type="dcterms:W3CDTF">2020-05-23T17:15:14Z</dcterms:modified>
</cp:coreProperties>
</file>